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sldIdLst>
    <p:sldId id="383" r:id="rId6"/>
    <p:sldId id="286" r:id="rId7"/>
    <p:sldId id="384" r:id="rId8"/>
    <p:sldId id="385" r:id="rId9"/>
    <p:sldId id="386" r:id="rId10"/>
    <p:sldId id="387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5611" autoAdjust="0"/>
  </p:normalViewPr>
  <p:slideViewPr>
    <p:cSldViewPr>
      <p:cViewPr varScale="1">
        <p:scale>
          <a:sx n="96" d="100"/>
          <a:sy n="96" d="100"/>
        </p:scale>
        <p:origin x="-16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B387-03F1-D44E-A0DA-7343E864F31D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04FD-2658-524B-B78E-3E4839A08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04FD-2658-524B-B78E-3E4839A08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0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0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752600" y="54102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780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2"/>
            <a:ext cx="4040188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878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35162"/>
            <a:ext cx="4041775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63976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7" r:id="rId4"/>
    <p:sldLayoutId id="2147483651" r:id="rId5"/>
    <p:sldLayoutId id="2147483653" r:id="rId6"/>
    <p:sldLayoutId id="2147483656" r:id="rId7"/>
    <p:sldLayoutId id="2147483658" r:id="rId8"/>
    <p:sldLayoutId id="2147483654" r:id="rId9"/>
    <p:sldLayoutId id="2147483655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PowerPoint_HexTe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b="1" cap="all" spc="300" dirty="0">
              <a:solidFill>
                <a:srgbClr val="595B57"/>
              </a:solidFill>
              <a:ea typeface="Malgun Gothic" panose="020B0503020000020004" pitchFamily="34" charset="-127"/>
              <a:cs typeface="Helvetica Neue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/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1" y="5029200"/>
            <a:ext cx="5562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cap="all" spc="300" dirty="0">
              <a:solidFill>
                <a:srgbClr val="595B57"/>
              </a:solidFill>
              <a:latin typeface="HelveticaNeueLT Std Med" pitchFamily="34" charset="0"/>
              <a:ea typeface="Malgun Gothic" panose="020B0503020000020004" pitchFamily="34" charset="-127"/>
              <a:cs typeface="Helvetica Neue Mediu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/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0981"/>
            <a:ext cx="5943600" cy="1767419"/>
          </a:xfr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7163" y="2603376"/>
            <a:ext cx="4606925" cy="2841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cap="all" spc="300" dirty="0">
              <a:solidFill>
                <a:srgbClr val="595B57"/>
              </a:solidFill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79511" y="2996952"/>
            <a:ext cx="5040561" cy="280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err="1" smtClean="0"/>
              <a:t>P2</a:t>
            </a:r>
            <a:r>
              <a:rPr lang="en-US" sz="3200" b="1" dirty="0" smtClean="0"/>
              <a:t> Explorer and Server 4 Training Presentation</a:t>
            </a:r>
          </a:p>
          <a:p>
            <a:pPr marL="0" indent="0" algn="ctr">
              <a:buNone/>
            </a:pPr>
            <a:r>
              <a:rPr lang="en-US" sz="3200" dirty="0" smtClean="0"/>
              <a:t>Adding a Data Source to </a:t>
            </a:r>
            <a:r>
              <a:rPr lang="en-US" sz="3200" dirty="0" err="1" smtClean="0"/>
              <a:t>P2</a:t>
            </a:r>
            <a:r>
              <a:rPr lang="en-US" sz="3200" smtClean="0"/>
              <a:t> Server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1050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Your </a:t>
            </a:r>
            <a:r>
              <a:rPr lang="en-AU" dirty="0" err="1" smtClean="0"/>
              <a:t>P2</a:t>
            </a:r>
            <a:r>
              <a:rPr lang="en-AU" dirty="0" smtClean="0"/>
              <a:t> Server database can access more than one data source.</a:t>
            </a:r>
          </a:p>
          <a:p>
            <a:r>
              <a:rPr lang="en-AU" dirty="0" smtClean="0"/>
              <a:t>The data sources described here are of type database.</a:t>
            </a:r>
          </a:p>
          <a:p>
            <a:r>
              <a:rPr lang="en-AU" dirty="0" smtClean="0"/>
              <a:t>There are two parts to setting up a data source:</a:t>
            </a:r>
          </a:p>
          <a:p>
            <a:pPr lvl="1"/>
            <a:r>
              <a:rPr lang="en-AU" dirty="0" smtClean="0"/>
              <a:t>Add the data source</a:t>
            </a:r>
          </a:p>
          <a:p>
            <a:pPr lvl="1"/>
            <a:r>
              <a:rPr lang="en-AU" dirty="0" smtClean="0"/>
              <a:t>Add the data source parameters (connection details</a:t>
            </a:r>
            <a:br>
              <a:rPr lang="en-AU" dirty="0" smtClean="0"/>
            </a:br>
            <a:r>
              <a:rPr lang="en-AU" dirty="0" smtClean="0"/>
              <a:t>)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About the Data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5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Open Microsoft SQL </a:t>
            </a:r>
            <a:br>
              <a:rPr lang="en-AU" sz="2400" dirty="0" smtClean="0"/>
            </a:br>
            <a:r>
              <a:rPr lang="en-AU" sz="2400" dirty="0" smtClean="0"/>
              <a:t>Server Management Studio </a:t>
            </a:r>
            <a:br>
              <a:rPr lang="en-AU" sz="2400" dirty="0" smtClean="0"/>
            </a:br>
            <a:r>
              <a:rPr lang="en-AU" sz="2400" dirty="0" smtClean="0"/>
              <a:t>(as an Administrator)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Open your </a:t>
            </a:r>
            <a:r>
              <a:rPr lang="en-AU" sz="2400" dirty="0" err="1" smtClean="0"/>
              <a:t>P2</a:t>
            </a:r>
            <a:r>
              <a:rPr lang="en-AU" sz="2400" dirty="0" smtClean="0"/>
              <a:t> Server database </a:t>
            </a:r>
            <a:br>
              <a:rPr lang="en-AU" sz="2400" dirty="0" smtClean="0"/>
            </a:br>
            <a:r>
              <a:rPr lang="en-AU" sz="2400" dirty="0" smtClean="0"/>
              <a:t>(in this example, it’s called </a:t>
            </a:r>
            <a:br>
              <a:rPr lang="en-AU" sz="2400" dirty="0" smtClean="0"/>
            </a:br>
            <a:r>
              <a:rPr lang="en-AU" sz="2400" dirty="0" err="1" smtClean="0"/>
              <a:t>dashboarddev01_Server</a:t>
            </a:r>
            <a:r>
              <a:rPr lang="en-AU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Expand the Tables.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Right-click on </a:t>
            </a:r>
            <a:r>
              <a:rPr lang="en-AU" sz="2400" b="1" dirty="0" err="1" smtClean="0"/>
              <a:t>dbo.Datasource</a:t>
            </a:r>
            <a:r>
              <a:rPr lang="en-AU" sz="2400" dirty="0" smtClean="0"/>
              <a:t>, </a:t>
            </a:r>
            <a:br>
              <a:rPr lang="en-AU" sz="2400" dirty="0" smtClean="0"/>
            </a:br>
            <a:r>
              <a:rPr lang="en-AU" sz="2400" dirty="0" smtClean="0"/>
              <a:t>and select </a:t>
            </a:r>
            <a:r>
              <a:rPr lang="en-AU" sz="2400" b="1" dirty="0" smtClean="0"/>
              <a:t>Edit Top 200</a:t>
            </a:r>
            <a:r>
              <a:rPr lang="en-AU" sz="2400" dirty="0" smtClean="0"/>
              <a:t> </a:t>
            </a:r>
            <a:br>
              <a:rPr lang="en-AU" sz="2400" dirty="0" smtClean="0"/>
            </a:br>
            <a:r>
              <a:rPr lang="en-AU" sz="2400" dirty="0" smtClean="0"/>
              <a:t>from the pop-up menu.</a:t>
            </a:r>
          </a:p>
          <a:p>
            <a:endParaRPr lang="en-AU" sz="2400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Add </a:t>
            </a:r>
            <a:r>
              <a:rPr lang="en-AU" dirty="0"/>
              <a:t>the </a:t>
            </a:r>
            <a:r>
              <a:rPr lang="en-AU" dirty="0" smtClean="0"/>
              <a:t>Data Source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pic>
        <p:nvPicPr>
          <p:cNvPr id="1029" name="Picture 5" descr="C:\Users\gxl1129\AppData\Local\Temp\SNAGHTML1975233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64704"/>
            <a:ext cx="2017143" cy="527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2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sz="2400" dirty="0" smtClean="0"/>
              <a:t>Insert a new row with the data source details:</a:t>
            </a:r>
          </a:p>
          <a:p>
            <a:endParaRPr lang="en-AU" sz="2400" dirty="0"/>
          </a:p>
          <a:p>
            <a:endParaRPr lang="en-AU" sz="2400" dirty="0" smtClean="0"/>
          </a:p>
          <a:p>
            <a:endParaRPr lang="en-AU" sz="2400" dirty="0"/>
          </a:p>
          <a:p>
            <a:endParaRPr lang="en-AU" sz="2400" dirty="0" smtClean="0"/>
          </a:p>
          <a:p>
            <a:endParaRPr lang="en-AU" sz="2400" dirty="0" smtClean="0"/>
          </a:p>
          <a:p>
            <a:r>
              <a:rPr lang="en-AU" sz="2400" dirty="0" smtClean="0"/>
              <a:t>Columns:</a:t>
            </a:r>
          </a:p>
          <a:p>
            <a:pPr lvl="1"/>
            <a:r>
              <a:rPr lang="en-AU" sz="2000" b="1" dirty="0" smtClean="0"/>
              <a:t>Id</a:t>
            </a:r>
            <a:r>
              <a:rPr lang="en-AU" sz="2000" dirty="0" smtClean="0"/>
              <a:t>: Primary key. </a:t>
            </a:r>
            <a:r>
              <a:rPr lang="en-AU" sz="2000" u="sng" dirty="0" smtClean="0"/>
              <a:t>You will use this when defining the query</a:t>
            </a:r>
            <a:r>
              <a:rPr lang="en-AU" sz="2000" dirty="0" smtClean="0"/>
              <a:t>, so that </a:t>
            </a:r>
            <a:r>
              <a:rPr lang="en-AU" sz="2000" dirty="0" err="1" smtClean="0"/>
              <a:t>P2</a:t>
            </a:r>
            <a:r>
              <a:rPr lang="en-AU" sz="2000" dirty="0" smtClean="0"/>
              <a:t> Server knows which database to run the query against. </a:t>
            </a:r>
            <a:r>
              <a:rPr lang="en-AU" sz="2000" u="sng" dirty="0" smtClean="0"/>
              <a:t>You will also use this when defining the parameters for this data source</a:t>
            </a:r>
            <a:r>
              <a:rPr lang="en-AU" sz="2000" dirty="0" smtClean="0"/>
              <a:t>.</a:t>
            </a:r>
          </a:p>
          <a:p>
            <a:pPr lvl="1"/>
            <a:r>
              <a:rPr lang="en-AU" sz="2000" b="1" dirty="0" smtClean="0"/>
              <a:t>Name</a:t>
            </a:r>
            <a:r>
              <a:rPr lang="en-AU" sz="2000" dirty="0" smtClean="0"/>
              <a:t>: Type in a unique and meaningful name, describing the data source.</a:t>
            </a:r>
          </a:p>
          <a:p>
            <a:pPr lvl="1"/>
            <a:r>
              <a:rPr lang="en-AU" sz="2000" b="1" dirty="0" smtClean="0"/>
              <a:t>Description</a:t>
            </a:r>
            <a:r>
              <a:rPr lang="en-AU" sz="2000" dirty="0" smtClean="0"/>
              <a:t>: A lengthier description of the data source.</a:t>
            </a:r>
          </a:p>
          <a:p>
            <a:pPr lvl="1"/>
            <a:r>
              <a:rPr lang="en-AU" sz="2000" b="1" dirty="0" err="1" smtClean="0"/>
              <a:t>DataType</a:t>
            </a:r>
            <a:r>
              <a:rPr lang="en-AU" sz="2000" dirty="0" smtClean="0"/>
              <a:t>: 2 (for a database)</a:t>
            </a:r>
          </a:p>
          <a:p>
            <a:pPr lvl="1"/>
            <a:r>
              <a:rPr lang="en-AU" sz="2000" b="1" dirty="0" smtClean="0"/>
              <a:t>Adaptor</a:t>
            </a:r>
            <a:r>
              <a:rPr lang="en-AU" sz="2000" dirty="0" smtClean="0"/>
              <a:t>: For a database adaptor: </a:t>
            </a:r>
            <a:r>
              <a:rPr lang="en-AU" sz="2000" i="1" dirty="0" smtClean="0"/>
              <a:t>Oracle</a:t>
            </a:r>
            <a:r>
              <a:rPr lang="en-AU" sz="2000" dirty="0" smtClean="0"/>
              <a:t> or </a:t>
            </a:r>
            <a:r>
              <a:rPr lang="en-AU" sz="2000" i="1" dirty="0" err="1" smtClean="0"/>
              <a:t>MSSQL</a:t>
            </a:r>
            <a:r>
              <a:rPr lang="en-AU" sz="2000" dirty="0" smtClean="0"/>
              <a:t> (for </a:t>
            </a:r>
            <a:r>
              <a:rPr lang="en-AU" sz="2000" dirty="0" err="1" smtClean="0"/>
              <a:t>P2</a:t>
            </a:r>
            <a:r>
              <a:rPr lang="en-AU" sz="2000" dirty="0"/>
              <a:t> Server </a:t>
            </a:r>
            <a:r>
              <a:rPr lang="en-AU" sz="2000" dirty="0" smtClean="0"/>
              <a:t>4.0.0.85); </a:t>
            </a:r>
            <a:r>
              <a:rPr lang="en-AU" sz="2000" i="1" dirty="0" smtClean="0"/>
              <a:t>Oracle Adaptor</a:t>
            </a:r>
            <a:r>
              <a:rPr lang="en-AU" sz="2000" dirty="0" smtClean="0"/>
              <a:t> or </a:t>
            </a:r>
            <a:r>
              <a:rPr lang="en-AU" sz="2000" i="1" dirty="0" smtClean="0"/>
              <a:t>Microsoft SQL Server Adaptor</a:t>
            </a:r>
            <a:r>
              <a:rPr lang="en-AU" sz="2000" dirty="0" smtClean="0"/>
              <a:t> (for </a:t>
            </a:r>
            <a:r>
              <a:rPr lang="en-AU" sz="2000" dirty="0" err="1" smtClean="0"/>
              <a:t>P2</a:t>
            </a:r>
            <a:r>
              <a:rPr lang="en-AU" sz="2000" dirty="0" smtClean="0"/>
              <a:t> Server 4.2).</a:t>
            </a:r>
          </a:p>
          <a:p>
            <a:pPr lvl="1"/>
            <a:r>
              <a:rPr lang="en-AU" sz="2000" b="1" dirty="0" err="1" smtClean="0"/>
              <a:t>TimeZone</a:t>
            </a:r>
            <a:r>
              <a:rPr lang="en-AU" sz="2000" dirty="0" smtClean="0"/>
              <a:t>: </a:t>
            </a:r>
            <a:r>
              <a:rPr lang="en-AU" sz="2000" dirty="0" err="1" smtClean="0"/>
              <a:t>UCT</a:t>
            </a:r>
            <a:r>
              <a:rPr lang="en-AU" sz="2000" dirty="0" smtClean="0"/>
              <a:t> (more options to follow in this training)</a:t>
            </a:r>
          </a:p>
          <a:p>
            <a:endParaRPr lang="en-AU" sz="2400" dirty="0" smtClean="0"/>
          </a:p>
          <a:p>
            <a:endParaRPr lang="en-AU" sz="2400" dirty="0" smtClean="0"/>
          </a:p>
          <a:p>
            <a:endParaRPr lang="en-AU" sz="2400" dirty="0"/>
          </a:p>
          <a:p>
            <a:pPr marL="0" indent="0">
              <a:buNone/>
            </a:pP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Add </a:t>
            </a:r>
            <a:r>
              <a:rPr lang="en-AU" dirty="0"/>
              <a:t>the </a:t>
            </a:r>
            <a:r>
              <a:rPr lang="en-AU" dirty="0" smtClean="0"/>
              <a:t>Data Source (continued)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63" y="1700808"/>
            <a:ext cx="7494587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53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AU" sz="2900" dirty="0" smtClean="0"/>
              <a:t>In the same database, right-click </a:t>
            </a:r>
            <a:r>
              <a:rPr lang="en-AU" sz="2900" dirty="0"/>
              <a:t>on </a:t>
            </a:r>
            <a:r>
              <a:rPr lang="en-AU" sz="2900" b="1" dirty="0" err="1" smtClean="0"/>
              <a:t>dbo.DatasourceParameter</a:t>
            </a:r>
            <a:r>
              <a:rPr lang="en-AU" sz="2900" dirty="0" smtClean="0"/>
              <a:t>, </a:t>
            </a:r>
            <a:r>
              <a:rPr lang="en-AU" sz="2900" dirty="0"/>
              <a:t/>
            </a:r>
            <a:br>
              <a:rPr lang="en-AU" sz="2900" dirty="0"/>
            </a:br>
            <a:r>
              <a:rPr lang="en-AU" sz="2900" dirty="0"/>
              <a:t>and select </a:t>
            </a:r>
            <a:r>
              <a:rPr lang="en-AU" sz="2900" b="1" dirty="0"/>
              <a:t>Edit Top 200</a:t>
            </a:r>
            <a:r>
              <a:rPr lang="en-AU" sz="2900" dirty="0"/>
              <a:t> </a:t>
            </a:r>
            <a:r>
              <a:rPr lang="en-AU" sz="2900" dirty="0" smtClean="0"/>
              <a:t> from </a:t>
            </a:r>
            <a:r>
              <a:rPr lang="en-AU" sz="2900" dirty="0"/>
              <a:t>the pop-up menu.</a:t>
            </a:r>
          </a:p>
          <a:p>
            <a:endParaRPr lang="en-AU" sz="2400" dirty="0" smtClean="0"/>
          </a:p>
          <a:p>
            <a:endParaRPr lang="en-AU" sz="2400" dirty="0"/>
          </a:p>
          <a:p>
            <a:endParaRPr lang="en-AU" sz="2400" dirty="0" smtClean="0"/>
          </a:p>
          <a:p>
            <a:endParaRPr lang="en-AU" sz="2400" dirty="0"/>
          </a:p>
          <a:p>
            <a:endParaRPr lang="en-AU" sz="2400" dirty="0" smtClean="0"/>
          </a:p>
          <a:p>
            <a:endParaRPr lang="en-AU" sz="2400" dirty="0" smtClean="0"/>
          </a:p>
          <a:p>
            <a:endParaRPr lang="en-AU" sz="2400" dirty="0" smtClean="0"/>
          </a:p>
          <a:p>
            <a:endParaRPr lang="en-AU" sz="2400" dirty="0"/>
          </a:p>
          <a:p>
            <a:endParaRPr lang="en-AU" sz="2400" dirty="0" smtClean="0"/>
          </a:p>
          <a:p>
            <a:endParaRPr lang="en-AU" sz="2400" dirty="0"/>
          </a:p>
          <a:p>
            <a:endParaRPr lang="en-AU" sz="2400" dirty="0" smtClean="0"/>
          </a:p>
          <a:p>
            <a:endParaRPr lang="en-AU" sz="2400" dirty="0"/>
          </a:p>
          <a:p>
            <a:r>
              <a:rPr lang="en-AU" sz="2500" dirty="0" smtClean="0"/>
              <a:t>Columns: add a new row for each of the connection parameters: </a:t>
            </a:r>
            <a:r>
              <a:rPr lang="en-AU" sz="2500" dirty="0" err="1" smtClean="0"/>
              <a:t>TNS</a:t>
            </a:r>
            <a:r>
              <a:rPr lang="en-AU" sz="2500" dirty="0" smtClean="0"/>
              <a:t>, </a:t>
            </a:r>
            <a:r>
              <a:rPr lang="en-AU" sz="2500" dirty="0" err="1" smtClean="0"/>
              <a:t>UserId</a:t>
            </a:r>
            <a:r>
              <a:rPr lang="en-AU" sz="2500" dirty="0" smtClean="0"/>
              <a:t>, Password</a:t>
            </a:r>
            <a:r>
              <a:rPr lang="en-AU" sz="2500" dirty="0"/>
              <a:t>, Command Timeout, Use Oracle Time Zone </a:t>
            </a:r>
            <a:r>
              <a:rPr lang="en-AU" sz="2500" dirty="0" smtClean="0"/>
              <a:t>Information.</a:t>
            </a:r>
          </a:p>
          <a:p>
            <a:pPr lvl="1"/>
            <a:r>
              <a:rPr lang="en-AU" sz="2200" b="1" dirty="0" smtClean="0"/>
              <a:t>Id</a:t>
            </a:r>
            <a:r>
              <a:rPr lang="en-AU" sz="2200" dirty="0" smtClean="0"/>
              <a:t>: Primary key.</a:t>
            </a:r>
          </a:p>
          <a:p>
            <a:pPr lvl="1"/>
            <a:r>
              <a:rPr lang="en-AU" sz="2200" b="1" dirty="0" smtClean="0"/>
              <a:t>Name</a:t>
            </a:r>
            <a:r>
              <a:rPr lang="en-AU" sz="2200" dirty="0" smtClean="0"/>
              <a:t>: The parameter name, e.g. </a:t>
            </a:r>
            <a:r>
              <a:rPr lang="en-AU" sz="2200" dirty="0" err="1" smtClean="0"/>
              <a:t>TNS</a:t>
            </a:r>
            <a:r>
              <a:rPr lang="en-AU" sz="2200" dirty="0" smtClean="0"/>
              <a:t>.</a:t>
            </a:r>
          </a:p>
          <a:p>
            <a:pPr lvl="1"/>
            <a:r>
              <a:rPr lang="en-AU" sz="2200" b="1" dirty="0" smtClean="0"/>
              <a:t>Type</a:t>
            </a:r>
            <a:r>
              <a:rPr lang="en-AU" sz="2200" dirty="0" smtClean="0"/>
              <a:t>: Please follow example above for now (more details to be provided).</a:t>
            </a:r>
          </a:p>
          <a:p>
            <a:pPr lvl="1"/>
            <a:r>
              <a:rPr lang="en-AU" sz="2200" b="1" dirty="0" smtClean="0"/>
              <a:t>Value</a:t>
            </a:r>
            <a:r>
              <a:rPr lang="en-AU" sz="2200" dirty="0" smtClean="0"/>
              <a:t>: Fill in the appropriate value, as defined in your connection parameters.</a:t>
            </a:r>
          </a:p>
          <a:p>
            <a:pPr lvl="1"/>
            <a:r>
              <a:rPr lang="en-AU" sz="2200" b="1" dirty="0" err="1" smtClean="0"/>
              <a:t>DatasourceId</a:t>
            </a:r>
            <a:r>
              <a:rPr lang="en-AU" sz="2200" dirty="0" smtClean="0"/>
              <a:t>: Use the </a:t>
            </a:r>
            <a:r>
              <a:rPr lang="en-AU" sz="2200" dirty="0" err="1" smtClean="0"/>
              <a:t>datasource</a:t>
            </a:r>
            <a:r>
              <a:rPr lang="en-AU" sz="2200" dirty="0" smtClean="0"/>
              <a:t> id from your new data source.</a:t>
            </a:r>
          </a:p>
          <a:p>
            <a:pPr lvl="1"/>
            <a:r>
              <a:rPr lang="en-AU" sz="2200" b="1" dirty="0" err="1" smtClean="0"/>
              <a:t>LastModified</a:t>
            </a:r>
            <a:endParaRPr lang="en-AU" sz="2500" dirty="0" smtClean="0"/>
          </a:p>
          <a:p>
            <a:endParaRPr lang="en-AU" sz="2500" dirty="0" smtClean="0"/>
          </a:p>
          <a:p>
            <a:endParaRPr lang="en-AU" sz="2400" dirty="0"/>
          </a:p>
          <a:p>
            <a:pPr marL="0" indent="0">
              <a:buNone/>
            </a:pP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Now Add Connection Parameters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700811"/>
            <a:ext cx="5797715" cy="221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71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You will use this data source when defining the </a:t>
            </a:r>
            <a:r>
              <a:rPr lang="en-AU" b="1" dirty="0" smtClean="0"/>
              <a:t>entity</a:t>
            </a:r>
            <a:r>
              <a:rPr lang="en-AU" dirty="0" smtClean="0"/>
              <a:t> rows. </a:t>
            </a:r>
          </a:p>
          <a:p>
            <a:r>
              <a:rPr lang="en-AU" dirty="0" smtClean="0"/>
              <a:t>These entity rows store the query names, descriptions, and the data source (using this data source id).</a:t>
            </a:r>
          </a:p>
          <a:p>
            <a:r>
              <a:rPr lang="en-AU" dirty="0" smtClean="0"/>
              <a:t>Entities are not used exclusively for database queries. (That is beyond the scope of this training, at present).</a:t>
            </a:r>
          </a:p>
          <a:p>
            <a:r>
              <a:rPr lang="en-AU" b="1" dirty="0" smtClean="0"/>
              <a:t>For the purpose of this training: </a:t>
            </a:r>
            <a:r>
              <a:rPr lang="en-AU" dirty="0" smtClean="0"/>
              <a:t>Essentially, the data source dictates which database the queries are run against.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Your Data Source is Ready to Use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4946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3960440" cy="1944216"/>
          </a:xfrm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Thank You.</a:t>
            </a:r>
            <a:br>
              <a:rPr lang="en-AU" sz="4000" b="1" dirty="0" smtClean="0"/>
            </a:br>
            <a:r>
              <a:rPr lang="en-AU" sz="4000" b="1" dirty="0" smtClean="0"/>
              <a:t>Questions?</a:t>
            </a:r>
            <a:endParaRPr lang="en-US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2_Corporate_Presentation_8_20_2013_Template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right_x0020_Year xmlns="123014a7-a100-4d54-b927-1560aa753183">2013</Copyright_x0020_Year>
    <_dlc_DocId xmlns="123014a7-a100-4d54-b927-1560aa753183">ISSDOC-2030-91</_dlc_DocId>
    <Security_x0020_Footer xmlns="123014a7-a100-4d54-b927-1560aa753183">CONFIDENTIAL</Security_x0020_Footer>
    <Current_x0020_Version xmlns="123014a7-a100-4d54-b927-1560aa753183">0.3</Current_x0020_Version>
    <P2_x0020_Author xmlns="123014a7-a100-4d54-b927-1560aa753183">Gabriele Lang</P2_x0020_Author>
    <_dlc_DocIdUrl xmlns="123014a7-a100-4d54-b927-1560aa753183">
      <Url>http://marvin/products/explorer/team/_layouts/DocIdRedir.aspx?ID=ISSDOC-2030-91</Url>
      <Description>ISSDOC-2030-91</Description>
    </_dlc_DocIdUrl>
    <Release_x0020_Status xmlns="123014a7-a100-4d54-b927-1560aa753183">.</Release_x0020_Status>
    <Issue_x0020_Date xmlns="123014a7-a100-4d54-b927-1560aa753183">2013-08-08T16:00:00+00:00</Issue_x0020_Date>
    <KpiDescription xmlns="http://schemas.microsoft.com/sharepoint/v3">Training slides - Add a data source</KpiDescription>
    <ISS_x0020_Author xmlns="123014a7-a100-4d54-b927-1560aa753183">
      <UserInfo>
        <DisplayName/>
        <AccountId xsi:nil="true"/>
        <AccountType/>
      </UserInfo>
    </ISS_x0020_Author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258B58-9A3D-4669-88EB-DC81FFCE9534}"/>
</file>

<file path=customXml/itemProps2.xml><?xml version="1.0" encoding="utf-8"?>
<ds:datastoreItem xmlns:ds="http://schemas.openxmlformats.org/officeDocument/2006/customXml" ds:itemID="{AFBE95D2-D43F-4A9C-9B09-209951D91620}"/>
</file>

<file path=customXml/itemProps3.xml><?xml version="1.0" encoding="utf-8"?>
<ds:datastoreItem xmlns:ds="http://schemas.openxmlformats.org/officeDocument/2006/customXml" ds:itemID="{DA1D6A85-77DD-4651-A00D-12A74F0298A6}"/>
</file>

<file path=customXml/itemProps4.xml><?xml version="1.0" encoding="utf-8"?>
<ds:datastoreItem xmlns:ds="http://schemas.openxmlformats.org/officeDocument/2006/customXml" ds:itemID="{4DDFB647-8270-45D7-AC4B-9C360BCD4EEB}"/>
</file>

<file path=docProps/app.xml><?xml version="1.0" encoding="utf-8"?>
<Properties xmlns="http://schemas.openxmlformats.org/officeDocument/2006/extended-properties" xmlns:vt="http://schemas.openxmlformats.org/officeDocument/2006/docPropsVTypes">
  <Template>P2_Corporate_Presentation_8_20_2013_Template</Template>
  <TotalTime>560</TotalTime>
  <Words>310</Words>
  <Application>Microsoft Office PowerPoint</Application>
  <PresentationFormat>On-screen Show (4:3)</PresentationFormat>
  <Paragraphs>78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P2_Corporate_Presentation_8_20_2013_Template</vt:lpstr>
      <vt:lpstr>PowerPoint Presentation</vt:lpstr>
      <vt:lpstr>About the Data Source</vt:lpstr>
      <vt:lpstr> Add the Data Source </vt:lpstr>
      <vt:lpstr> Add the Data Source (continued) </vt:lpstr>
      <vt:lpstr> Now Add Connection Parameters</vt:lpstr>
      <vt:lpstr>Your Data Source is Ready to Use</vt:lpstr>
      <vt:lpstr>Thank You.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Pang</dc:creator>
  <cp:lastModifiedBy>Lang, Gabriele</cp:lastModifiedBy>
  <cp:revision>62</cp:revision>
  <dcterms:created xsi:type="dcterms:W3CDTF">2013-08-21T07:43:49Z</dcterms:created>
  <dcterms:modified xsi:type="dcterms:W3CDTF">2014-10-21T05:04:03Z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The new P2 PowerPoint template - also available on The Hub.</vt:lpwstr>
  </property>
  <property fmtid="{D5CDD505-2E9C-101B-9397-08002B2CF9AE}" pid="3" name="TemplateCategory">
    <vt:lpwstr>Sales and Marketing</vt:lpwstr>
  </property>
  <property fmtid="{D5CDD505-2E9C-101B-9397-08002B2CF9AE}" pid="4" name="ContentTypeId">
    <vt:lpwstr>0x010100EBF5A323BDC6B34CA36DE65A1CC1A5311D00C32172477A14984BBBB1A5B83A9E3C3E</vt:lpwstr>
  </property>
  <property fmtid="{D5CDD505-2E9C-101B-9397-08002B2CF9AE}" pid="5" name="_dlc_DocIdItemGuid">
    <vt:lpwstr>d19dbfd8-6b41-4449-97ff-76e8b6b96718</vt:lpwstr>
  </property>
</Properties>
</file>