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9"/>
  </p:notesMasterIdLst>
  <p:sldIdLst>
    <p:sldId id="383" r:id="rId6"/>
    <p:sldId id="401" r:id="rId7"/>
    <p:sldId id="387" r:id="rId8"/>
    <p:sldId id="402" r:id="rId9"/>
    <p:sldId id="286" r:id="rId10"/>
    <p:sldId id="384" r:id="rId11"/>
    <p:sldId id="385" r:id="rId12"/>
    <p:sldId id="403" r:id="rId13"/>
    <p:sldId id="399" r:id="rId14"/>
    <p:sldId id="386" r:id="rId15"/>
    <p:sldId id="388" r:id="rId16"/>
    <p:sldId id="391" r:id="rId17"/>
    <p:sldId id="389" r:id="rId18"/>
    <p:sldId id="396" r:id="rId19"/>
    <p:sldId id="398" r:id="rId20"/>
    <p:sldId id="397" r:id="rId21"/>
    <p:sldId id="390" r:id="rId22"/>
    <p:sldId id="392" r:id="rId23"/>
    <p:sldId id="393" r:id="rId24"/>
    <p:sldId id="394" r:id="rId25"/>
    <p:sldId id="395" r:id="rId26"/>
    <p:sldId id="400" r:id="rId27"/>
    <p:sldId id="2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ng, Gabriele" initials="L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9" autoAdjust="0"/>
    <p:restoredTop sz="85562" autoAdjust="0"/>
  </p:normalViewPr>
  <p:slideViewPr>
    <p:cSldViewPr>
      <p:cViewPr>
        <p:scale>
          <a:sx n="100" d="100"/>
          <a:sy n="100" d="100"/>
        </p:scale>
        <p:origin x="-15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5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0-17T12:01:03.194" idx="1">
    <p:pos x="3713" y="1064"/>
    <p:text>add link to 30 second video showing some of the accounting screens.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Explorer%20Pack%20naming%20convention%20slide%20-%20v2.pptx" TargetMode="External"/><Relationship Id="rId2" Type="http://schemas.openxmlformats.org/officeDocument/2006/relationships/hyperlink" Target="P2%20Explorer%20Dashboard%20Sets%20Style%20Guide.docx" TargetMode="External"/><Relationship Id="rId1" Type="http://schemas.openxmlformats.org/officeDocument/2006/relationships/slideLayout" Target="../slideLayouts/slideLayout3.xml"/><Relationship Id="rId5" Type="http://schemas.openxmlformats.org/officeDocument/2006/relationships/slide" Target="slide3.xml"/><Relationship Id="rId4" Type="http://schemas.openxmlformats.org/officeDocument/2006/relationships/hyperlink" Target="P2%20Explorer%20Dashboard%20Sets%201.0%20Installation%20Guide.docx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P2%20Server%204.0.0%20Release%20Notes.docx" TargetMode="External"/><Relationship Id="rId7" Type="http://schemas.openxmlformats.org/officeDocument/2006/relationships/hyperlink" Target="P2%20Security%204.0%20User's%20Guide.docm" TargetMode="External"/><Relationship Id="rId2" Type="http://schemas.openxmlformats.org/officeDocument/2006/relationships/hyperlink" Target="P2%20Server%204.0%20Installation%20Guide.docx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P2%20Security%204.0%20Installation%20Guide.pdf" TargetMode="External"/><Relationship Id="rId5" Type="http://schemas.openxmlformats.org/officeDocument/2006/relationships/hyperlink" Target="P2%20Explorer%204.0%20Release%20Notes.docx" TargetMode="External"/><Relationship Id="rId4" Type="http://schemas.openxmlformats.org/officeDocument/2006/relationships/hyperlink" Target="P2%20Explorer%204.0%20Installation%20Guide.doc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4helpcenter.petroleumplace.com/help/p2-explorer/explorer-studio/controls/hierarchy-picker/" TargetMode="External"/><Relationship Id="rId2" Type="http://schemas.openxmlformats.org/officeDocument/2006/relationships/hyperlink" Target="https://e4helpcenter.petroleumplace.com/help/p2-explorer/explorer-studio/controls/hierarchy/" TargetMode="External"/><Relationship Id="rId1" Type="http://schemas.openxmlformats.org/officeDocument/2006/relationships/slideLayout" Target="../slideLayouts/slideLayout3.xml"/><Relationship Id="rId5" Type="http://schemas.openxmlformats.org/officeDocument/2006/relationships/slide" Target="slide3.xml"/><Relationship Id="rId4" Type="http://schemas.openxmlformats.org/officeDocument/2006/relationships/hyperlink" Target="https://e4helpcenter.petroleumplace.com/help/p2-explorer/explorer-studio/controls/breadcrumb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2%20Explorer%204.0%20-Using%20Explorer%20Page%20Controls.pptx" TargetMode="External"/><Relationship Id="rId2" Type="http://schemas.openxmlformats.org/officeDocument/2006/relationships/hyperlink" Target="P2%20Explorer%204.0%20-%20How%20to%20Add%20an%20Explorer%20Page.pptx" TargetMode="External"/><Relationship Id="rId1" Type="http://schemas.openxmlformats.org/officeDocument/2006/relationships/slideLayout" Target="../slideLayouts/slideLayout3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P2%20Explorer%204.0%20-%20Add%20Queries%20to%20P2%20Server.pptx" TargetMode="External"/><Relationship Id="rId2" Type="http://schemas.openxmlformats.org/officeDocument/2006/relationships/hyperlink" Target="P2%20Explorer%204.0%20-%20Add%20Data%20Source%20to%20P2%20Server.pptx" TargetMode="External"/><Relationship Id="rId1" Type="http://schemas.openxmlformats.org/officeDocument/2006/relationships/slideLayout" Target="../slideLayouts/slideLayout3.xml"/><Relationship Id="rId5" Type="http://schemas.openxmlformats.org/officeDocument/2006/relationships/slide" Target="slide3.xml"/><Relationship Id="rId4" Type="http://schemas.openxmlformats.org/officeDocument/2006/relationships/hyperlink" Target="P2%20Explorer%204.0%20-%20Dataset%20from%20a%20P2%20Server.pptx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P2%20Explorer%204.0%20-%20Add%20Queries%20to%20P2%20Server.pptx" TargetMode="External"/><Relationship Id="rId2" Type="http://schemas.openxmlformats.org/officeDocument/2006/relationships/hyperlink" Target="P2%20Explorer%20Dashboard%20Sets%20Style%20Guide.docx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slide" Target="slide3.xml"/><Relationship Id="rId4" Type="http://schemas.openxmlformats.org/officeDocument/2006/relationships/hyperlink" Target="P2%20Explorer%204.0%20-%20How%20to%20Add%20an%20Explorer%20Page.ppt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cadrontest01.petroleumplace.com/explorer-blog/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0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slide" Target="slide1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0" Type="http://schemas.openxmlformats.org/officeDocument/2006/relationships/slide" Target="slide13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2%20Explorer%204.0%20-%20Production%20Screenshots.pptx" TargetMode="External"/><Relationship Id="rId2" Type="http://schemas.openxmlformats.org/officeDocument/2006/relationships/hyperlink" Target="P2%20Explorer%204.0%20-%20Accounting%20Screenshots.pptx" TargetMode="External"/><Relationship Id="rId1" Type="http://schemas.openxmlformats.org/officeDocument/2006/relationships/slideLayout" Target="../slideLayouts/slideLayout3.xml"/><Relationship Id="rId5" Type="http://schemas.openxmlformats.org/officeDocument/2006/relationships/comments" Target="../comments/comment1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P2%20Server%20Explorer%20Transition%20Guide.docx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5040561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smtClean="0"/>
              <a:t>P2 Explorer and Server 4 Training Presentation</a:t>
            </a:r>
          </a:p>
          <a:p>
            <a:pPr marL="0" indent="0" algn="ctr">
              <a:buNone/>
            </a:pPr>
            <a:r>
              <a:rPr lang="en-US" sz="3200" dirty="0" smtClean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For developing the pages and setting up datasets:</a:t>
            </a:r>
          </a:p>
          <a:p>
            <a:pPr lvl="1"/>
            <a:r>
              <a:rPr lang="en-AU" dirty="0" err="1"/>
              <a:t>P2</a:t>
            </a:r>
            <a:r>
              <a:rPr lang="en-AU" dirty="0"/>
              <a:t> Server </a:t>
            </a:r>
            <a:r>
              <a:rPr lang="en-AU" dirty="0" smtClean="0"/>
              <a:t>4.0</a:t>
            </a:r>
            <a:endParaRPr lang="en-AU" dirty="0"/>
          </a:p>
          <a:p>
            <a:pPr lvl="1"/>
            <a:r>
              <a:rPr lang="en-AU" dirty="0" err="1"/>
              <a:t>P2</a:t>
            </a:r>
            <a:r>
              <a:rPr lang="en-AU" dirty="0"/>
              <a:t> Explorer </a:t>
            </a:r>
            <a:r>
              <a:rPr lang="en-AU" dirty="0" smtClean="0"/>
              <a:t>4.0</a:t>
            </a:r>
            <a:endParaRPr lang="en-AU" dirty="0"/>
          </a:p>
          <a:p>
            <a:pPr lvl="1"/>
            <a:r>
              <a:rPr lang="en-AU" dirty="0"/>
              <a:t>SQL Server 2014 Management </a:t>
            </a:r>
            <a:r>
              <a:rPr lang="en-AU" dirty="0" smtClean="0"/>
              <a:t>Studio</a:t>
            </a:r>
          </a:p>
          <a:p>
            <a:r>
              <a:rPr lang="en-AU" dirty="0" smtClean="0"/>
              <a:t>For writing and testing queries to use in the datasets:</a:t>
            </a:r>
          </a:p>
          <a:p>
            <a:pPr lvl="1"/>
            <a:r>
              <a:rPr lang="en-AU" dirty="0"/>
              <a:t>Oracle SQL Developer</a:t>
            </a:r>
          </a:p>
          <a:p>
            <a:pPr lvl="1"/>
            <a:r>
              <a:rPr lang="en-AU" dirty="0"/>
              <a:t>and/or a SQL Server Developer</a:t>
            </a:r>
          </a:p>
          <a:p>
            <a:r>
              <a:rPr lang="en-AU" dirty="0" smtClean="0"/>
              <a:t>Connection details for your databases</a:t>
            </a:r>
            <a:endParaRPr lang="en-AU" dirty="0"/>
          </a:p>
          <a:p>
            <a:endParaRPr lang="en-AU" dirty="0" smtClean="0"/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Prerequisites for Working with Explorer and </a:t>
            </a:r>
            <a:r>
              <a:rPr lang="en-AU" dirty="0"/>
              <a:t>Server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2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574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Refer to these if you are creating a dashboard set:</a:t>
            </a:r>
          </a:p>
          <a:p>
            <a:pPr lvl="1"/>
            <a:r>
              <a:rPr lang="en-AU" dirty="0" err="1" smtClean="0">
                <a:hlinkClick r:id="rId2" action="ppaction://hlinkfile"/>
              </a:rPr>
              <a:t>P2</a:t>
            </a:r>
            <a:r>
              <a:rPr lang="en-AU" dirty="0" smtClean="0">
                <a:hlinkClick r:id="rId2" action="ppaction://hlinkfile"/>
              </a:rPr>
              <a:t> Explorer Dashboard Sets Style Guide</a:t>
            </a:r>
            <a:endParaRPr lang="en-AU" dirty="0" smtClean="0"/>
          </a:p>
          <a:p>
            <a:pPr lvl="1"/>
            <a:r>
              <a:rPr lang="en-AU" dirty="0" smtClean="0">
                <a:hlinkClick r:id="rId3" action="ppaction://hlinkpres?slideindex=1&amp;slidetitle="/>
              </a:rPr>
              <a:t>Explorer Pack Naming Conventions</a:t>
            </a:r>
            <a:endParaRPr lang="en-AU" dirty="0" smtClean="0"/>
          </a:p>
          <a:p>
            <a:pPr lvl="1"/>
            <a:r>
              <a:rPr lang="en-AU" dirty="0" err="1" smtClean="0">
                <a:hlinkClick r:id="rId4" action="ppaction://hlinkfile"/>
              </a:rPr>
              <a:t>P2</a:t>
            </a:r>
            <a:r>
              <a:rPr lang="en-AU" dirty="0" smtClean="0">
                <a:hlinkClick r:id="rId4" action="ppaction://hlinkfile"/>
              </a:rPr>
              <a:t> Explorer Dashboard Sets 1.0 Installation Guide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Documentation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5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432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If you still need to install </a:t>
            </a:r>
            <a:r>
              <a:rPr lang="en-AU" dirty="0" err="1" smtClean="0"/>
              <a:t>P2</a:t>
            </a:r>
            <a:r>
              <a:rPr lang="en-AU" dirty="0" smtClean="0"/>
              <a:t> Explorer 4.0 or </a:t>
            </a:r>
            <a:br>
              <a:rPr lang="en-AU" dirty="0" smtClean="0"/>
            </a:br>
            <a:r>
              <a:rPr lang="en-AU" dirty="0" err="1" smtClean="0"/>
              <a:t>P2</a:t>
            </a:r>
            <a:r>
              <a:rPr lang="en-AU" dirty="0" smtClean="0"/>
              <a:t> Server 4.0</a:t>
            </a:r>
          </a:p>
          <a:p>
            <a:r>
              <a:rPr lang="en-AU" dirty="0" err="1" smtClean="0"/>
              <a:t>P2</a:t>
            </a:r>
            <a:r>
              <a:rPr lang="en-AU" dirty="0" smtClean="0"/>
              <a:t> Server 4.0</a:t>
            </a:r>
          </a:p>
          <a:p>
            <a:pPr lvl="1"/>
            <a:r>
              <a:rPr lang="en-AU" dirty="0" err="1" smtClean="0">
                <a:hlinkClick r:id="rId2" action="ppaction://hlinkfile"/>
              </a:rPr>
              <a:t>P2</a:t>
            </a:r>
            <a:r>
              <a:rPr lang="en-AU" dirty="0" smtClean="0">
                <a:hlinkClick r:id="rId2" action="ppaction://hlinkfile"/>
              </a:rPr>
              <a:t> Server 4.0 Installation Guide</a:t>
            </a:r>
            <a:endParaRPr lang="en-AU" dirty="0" smtClean="0"/>
          </a:p>
          <a:p>
            <a:pPr lvl="1"/>
            <a:r>
              <a:rPr lang="en-AU" dirty="0" err="1" smtClean="0">
                <a:hlinkClick r:id="rId3" action="ppaction://hlinkfile"/>
              </a:rPr>
              <a:t>P2</a:t>
            </a:r>
            <a:r>
              <a:rPr lang="en-AU" dirty="0" smtClean="0">
                <a:hlinkClick r:id="rId3" action="ppaction://hlinkfile"/>
              </a:rPr>
              <a:t> Server 4.0.0. Release Notes</a:t>
            </a:r>
            <a:endParaRPr lang="en-AU" dirty="0" smtClean="0"/>
          </a:p>
          <a:p>
            <a:r>
              <a:rPr lang="en-AU" dirty="0" err="1" smtClean="0"/>
              <a:t>P2</a:t>
            </a:r>
            <a:r>
              <a:rPr lang="en-AU" dirty="0" smtClean="0"/>
              <a:t> Explorer 4.0</a:t>
            </a:r>
          </a:p>
          <a:p>
            <a:pPr lvl="1"/>
            <a:r>
              <a:rPr lang="en-AU" dirty="0" err="1" smtClean="0">
                <a:hlinkClick r:id="rId4" action="ppaction://hlinkfile"/>
              </a:rPr>
              <a:t>P2</a:t>
            </a:r>
            <a:r>
              <a:rPr lang="en-AU" dirty="0" smtClean="0">
                <a:hlinkClick r:id="rId4" action="ppaction://hlinkfile"/>
              </a:rPr>
              <a:t> Explorer 4.0 Installation Guide</a:t>
            </a:r>
            <a:endParaRPr lang="en-AU" dirty="0"/>
          </a:p>
          <a:p>
            <a:pPr lvl="1"/>
            <a:r>
              <a:rPr lang="en-AU" dirty="0" err="1" smtClean="0">
                <a:hlinkClick r:id="rId5" action="ppaction://hlinkfile"/>
              </a:rPr>
              <a:t>P2</a:t>
            </a:r>
            <a:r>
              <a:rPr lang="en-AU" dirty="0" smtClean="0">
                <a:hlinkClick r:id="rId5" action="ppaction://hlinkfile"/>
              </a:rPr>
              <a:t> Explorer 4.0.0 Release Notes</a:t>
            </a:r>
            <a:endParaRPr lang="en-AU" dirty="0" smtClean="0"/>
          </a:p>
          <a:p>
            <a:r>
              <a:rPr lang="en-AU" dirty="0" err="1" smtClean="0"/>
              <a:t>P2</a:t>
            </a:r>
            <a:r>
              <a:rPr lang="en-AU" dirty="0" smtClean="0"/>
              <a:t> Security </a:t>
            </a:r>
            <a:r>
              <a:rPr lang="en-AU" dirty="0"/>
              <a:t>4.0</a:t>
            </a:r>
          </a:p>
          <a:p>
            <a:pPr lvl="1"/>
            <a:r>
              <a:rPr lang="en-AU" dirty="0" err="1">
                <a:hlinkClick r:id="rId6" action="ppaction://hlinkfile"/>
              </a:rPr>
              <a:t>P2</a:t>
            </a:r>
            <a:r>
              <a:rPr lang="en-AU" dirty="0">
                <a:hlinkClick r:id="rId6" action="ppaction://hlinkfile"/>
              </a:rPr>
              <a:t> </a:t>
            </a:r>
            <a:r>
              <a:rPr lang="en-AU" dirty="0" smtClean="0">
                <a:hlinkClick r:id="rId6" action="ppaction://hlinkfile"/>
              </a:rPr>
              <a:t>Security 4.0 </a:t>
            </a:r>
            <a:r>
              <a:rPr lang="en-AU" dirty="0">
                <a:hlinkClick r:id="rId6" action="ppaction://hlinkfile"/>
              </a:rPr>
              <a:t>Installation </a:t>
            </a:r>
            <a:r>
              <a:rPr lang="en-AU" dirty="0" smtClean="0">
                <a:hlinkClick r:id="rId6" action="ppaction://hlinkfile"/>
              </a:rPr>
              <a:t>Guide</a:t>
            </a:r>
            <a:endParaRPr lang="en-AU" dirty="0" smtClean="0"/>
          </a:p>
          <a:p>
            <a:pPr lvl="1"/>
            <a:r>
              <a:rPr lang="en-AU" dirty="0" err="1" smtClean="0">
                <a:hlinkClick r:id="rId7" action="ppaction://hlinkfile"/>
              </a:rPr>
              <a:t>P2</a:t>
            </a:r>
            <a:r>
              <a:rPr lang="en-AU" dirty="0" smtClean="0">
                <a:hlinkClick r:id="rId7" action="ppaction://hlinkfile"/>
              </a:rPr>
              <a:t> Security 4.0 User’s Guide</a:t>
            </a:r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Additional </a:t>
            </a:r>
            <a:r>
              <a:rPr lang="en-AU" dirty="0"/>
              <a:t>Documentation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8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262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Reference your specifications/ use </a:t>
            </a:r>
            <a:r>
              <a:rPr lang="en-AU" dirty="0" smtClean="0"/>
              <a:t>case.</a:t>
            </a:r>
          </a:p>
          <a:p>
            <a:r>
              <a:rPr lang="en-AU" dirty="0" smtClean="0"/>
              <a:t>Explorer</a:t>
            </a:r>
          </a:p>
          <a:p>
            <a:pPr lvl="1"/>
            <a:r>
              <a:rPr lang="en-AU" dirty="0"/>
              <a:t>Decide on your page </a:t>
            </a:r>
            <a:r>
              <a:rPr lang="en-AU" dirty="0" smtClean="0"/>
              <a:t>design.</a:t>
            </a:r>
            <a:endParaRPr lang="en-AU" dirty="0"/>
          </a:p>
          <a:p>
            <a:pPr lvl="1"/>
            <a:r>
              <a:rPr lang="en-AU" dirty="0"/>
              <a:t>Determine page </a:t>
            </a:r>
            <a:r>
              <a:rPr lang="en-AU" dirty="0" smtClean="0"/>
              <a:t>navigation.</a:t>
            </a:r>
            <a:endParaRPr lang="en-AU" dirty="0"/>
          </a:p>
          <a:p>
            <a:pPr lvl="2"/>
            <a:r>
              <a:rPr lang="en-AU" dirty="0"/>
              <a:t>Links between pages</a:t>
            </a:r>
          </a:p>
          <a:p>
            <a:pPr lvl="2"/>
            <a:r>
              <a:rPr lang="en-AU" dirty="0"/>
              <a:t>Hierarchy control (choose breadcrumb or the asset hierarchy</a:t>
            </a:r>
            <a:r>
              <a:rPr lang="en-AU" dirty="0" smtClean="0"/>
              <a:t>)</a:t>
            </a:r>
          </a:p>
          <a:p>
            <a:r>
              <a:rPr lang="en-AU" dirty="0" smtClean="0"/>
              <a:t>Server</a:t>
            </a:r>
          </a:p>
          <a:p>
            <a:pPr lvl="1"/>
            <a:r>
              <a:rPr lang="en-AU" dirty="0" smtClean="0"/>
              <a:t>Set up database connections.</a:t>
            </a:r>
          </a:p>
          <a:p>
            <a:pPr lvl="1"/>
            <a:r>
              <a:rPr lang="en-AU" dirty="0" smtClean="0"/>
              <a:t>Add your queries to the Server tables.</a:t>
            </a:r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Getting </a:t>
            </a:r>
            <a:r>
              <a:rPr lang="en-AU" dirty="0"/>
              <a:t>Started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2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54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Currently available hierarchy </a:t>
            </a:r>
            <a:r>
              <a:rPr lang="en-AU" dirty="0" smtClean="0"/>
              <a:t>selectors in </a:t>
            </a:r>
            <a:r>
              <a:rPr lang="en-AU" dirty="0" err="1" smtClean="0"/>
              <a:t>P2</a:t>
            </a:r>
            <a:r>
              <a:rPr lang="en-AU" dirty="0" smtClean="0"/>
              <a:t> Explorer:</a:t>
            </a:r>
            <a:endParaRPr lang="en-AU" dirty="0"/>
          </a:p>
          <a:p>
            <a:pPr lvl="1"/>
            <a:r>
              <a:rPr lang="en-AU" sz="2800" dirty="0" smtClean="0">
                <a:hlinkClick r:id="rId2"/>
              </a:rPr>
              <a:t>Hierarchy</a:t>
            </a:r>
            <a:r>
              <a:rPr lang="en-AU" sz="2800" dirty="0" smtClean="0"/>
              <a:t> Multi-select entities from the hierarchy. The hierarchy itself is selected from the </a:t>
            </a:r>
            <a:r>
              <a:rPr lang="en-AU" sz="2800" dirty="0" smtClean="0">
                <a:hlinkClick r:id="rId3"/>
              </a:rPr>
              <a:t>hierarchy picker</a:t>
            </a:r>
            <a:r>
              <a:rPr lang="en-AU" sz="2800" dirty="0" smtClean="0"/>
              <a:t>.</a:t>
            </a:r>
          </a:p>
          <a:p>
            <a:pPr lvl="1"/>
            <a:r>
              <a:rPr lang="en-AU" sz="2800" dirty="0" smtClean="0">
                <a:hlinkClick r:id="rId4"/>
              </a:rPr>
              <a:t>Breadcrumb</a:t>
            </a:r>
            <a:r>
              <a:rPr lang="en-AU" sz="2800" dirty="0"/>
              <a:t> Useful for pages where you want to drill down to lower </a:t>
            </a:r>
            <a:r>
              <a:rPr lang="en-AU" sz="2800" dirty="0" smtClean="0"/>
              <a:t>levels.</a:t>
            </a:r>
            <a:endParaRPr lang="en-AU" sz="2800" dirty="0"/>
          </a:p>
          <a:p>
            <a:pPr lvl="1"/>
            <a:endParaRPr lang="en-AU" sz="2800" dirty="0"/>
          </a:p>
          <a:p>
            <a:pPr lvl="1"/>
            <a:endParaRPr lang="en-AU" dirty="0"/>
          </a:p>
          <a:p>
            <a:pPr lvl="1"/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err="1" smtClean="0"/>
              <a:t>P2</a:t>
            </a:r>
            <a:r>
              <a:rPr lang="en-AU" dirty="0" smtClean="0"/>
              <a:t> Explorer Hierarchy </a:t>
            </a:r>
            <a:r>
              <a:rPr lang="en-AU" dirty="0"/>
              <a:t>Controls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5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3277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219200"/>
            <a:ext cx="8712968" cy="4648200"/>
          </a:xfrm>
        </p:spPr>
        <p:txBody>
          <a:bodyPr/>
          <a:lstStyle/>
          <a:p>
            <a:pPr lvl="1"/>
            <a:r>
              <a:rPr lang="en-AU" sz="2800" dirty="0" smtClean="0"/>
              <a:t>Select a hierarchy (from multiple hierarchies)</a:t>
            </a:r>
          </a:p>
          <a:p>
            <a:pPr lvl="1"/>
            <a:r>
              <a:rPr lang="en-AU" sz="2800" dirty="0" smtClean="0"/>
              <a:t>Has a search box</a:t>
            </a:r>
          </a:p>
          <a:p>
            <a:pPr lvl="1"/>
            <a:r>
              <a:rPr lang="en-AU" sz="2800" dirty="0" smtClean="0"/>
              <a:t>User can save their </a:t>
            </a:r>
            <a:br>
              <a:rPr lang="en-AU" sz="2800" dirty="0" smtClean="0"/>
            </a:br>
            <a:r>
              <a:rPr lang="en-AU" sz="2800" dirty="0" smtClean="0"/>
              <a:t>‘</a:t>
            </a:r>
            <a:r>
              <a:rPr lang="en-AU" sz="2800" dirty="0" err="1" smtClean="0"/>
              <a:t>Favorites</a:t>
            </a:r>
            <a:r>
              <a:rPr lang="en-AU" sz="2800" dirty="0" smtClean="0"/>
              <a:t>’ (entities)  </a:t>
            </a:r>
            <a:endParaRPr lang="en-AU" sz="1800" dirty="0" smtClean="0"/>
          </a:p>
          <a:p>
            <a:pPr lvl="1"/>
            <a:r>
              <a:rPr lang="en-AU" sz="2800" dirty="0" smtClean="0"/>
              <a:t>Used </a:t>
            </a:r>
            <a:r>
              <a:rPr lang="en-AU" sz="2800" dirty="0"/>
              <a:t>in conjunction with </a:t>
            </a:r>
            <a:r>
              <a:rPr lang="en-AU" sz="2800" dirty="0" smtClean="0"/>
              <a:t>a </a:t>
            </a:r>
            <a:r>
              <a:rPr lang="en-AU" sz="2800" dirty="0"/>
              <a:t>Level selector </a:t>
            </a:r>
            <a:br>
              <a:rPr lang="en-AU" sz="2800" dirty="0"/>
            </a:br>
            <a:r>
              <a:rPr lang="en-AU" sz="2800" dirty="0"/>
              <a:t>(drop-down combo) </a:t>
            </a:r>
          </a:p>
          <a:p>
            <a:pPr lvl="1"/>
            <a:endParaRPr lang="en-AU" dirty="0"/>
          </a:p>
          <a:p>
            <a:pPr lvl="1"/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Asset </a:t>
            </a:r>
            <a:r>
              <a:rPr lang="en-AU" dirty="0" smtClean="0"/>
              <a:t>Hierarchy Control</a:t>
            </a:r>
            <a:endParaRPr lang="en-AU" dirty="0"/>
          </a:p>
        </p:txBody>
      </p:sp>
      <p:pic>
        <p:nvPicPr>
          <p:cNvPr id="3078" name="Picture 6" descr="C:\Users\gxl1129\AppData\Local\Temp\SNAGHTML145db04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97932"/>
            <a:ext cx="2209524" cy="247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gxl1129\AppData\Local\Temp\SNAGHTML145df0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619858"/>
            <a:ext cx="1722857" cy="152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4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Here </a:t>
            </a:r>
            <a:r>
              <a:rPr lang="en-AU" dirty="0"/>
              <a:t>the level is contained in the </a:t>
            </a:r>
            <a:r>
              <a:rPr lang="en-AU" dirty="0" smtClean="0"/>
              <a:t>control</a:t>
            </a:r>
          </a:p>
          <a:p>
            <a:r>
              <a:rPr lang="en-AU" dirty="0" smtClean="0"/>
              <a:t>Useful for pages where you want to drill down to lower levels</a:t>
            </a:r>
            <a:endParaRPr lang="en-AU" dirty="0"/>
          </a:p>
          <a:p>
            <a:pPr lvl="1"/>
            <a:endParaRPr lang="en-AU" dirty="0"/>
          </a:p>
          <a:p>
            <a:pPr lvl="1"/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Breadcrumb Hierarchy Control</a:t>
            </a:r>
            <a:endParaRPr lang="en-A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29000"/>
            <a:ext cx="42100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553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Click the link to find out more about…</a:t>
            </a:r>
          </a:p>
          <a:p>
            <a:pPr lvl="1"/>
            <a:r>
              <a:rPr lang="en-AU" dirty="0">
                <a:hlinkClick r:id="rId2" action="ppaction://hlinkpres?slideindex=1&amp;slidetitle="/>
              </a:rPr>
              <a:t>How to add an Explorer page</a:t>
            </a:r>
            <a:endParaRPr lang="en-AU" dirty="0"/>
          </a:p>
          <a:p>
            <a:pPr lvl="1"/>
            <a:r>
              <a:rPr lang="en-AU" dirty="0">
                <a:hlinkClick r:id="rId3" action="ppaction://hlinkpres?slideindex=1&amp;slidetitle="/>
              </a:rPr>
              <a:t>Using Explorer page </a:t>
            </a:r>
            <a:r>
              <a:rPr lang="en-AU" dirty="0" smtClean="0">
                <a:hlinkClick r:id="rId3" action="ppaction://hlinkpres?slideindex=1&amp;slidetitle="/>
              </a:rPr>
              <a:t>controls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Creating Explorer </a:t>
            </a:r>
            <a:r>
              <a:rPr lang="en-AU" dirty="0"/>
              <a:t>Pages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4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670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pres?slideindex=1&amp;slidetitle="/>
              </a:rPr>
              <a:t>Add a data source to </a:t>
            </a:r>
            <a:r>
              <a:rPr lang="en-AU" dirty="0" err="1" smtClean="0">
                <a:hlinkClick r:id="rId2" action="ppaction://hlinkpres?slideindex=1&amp;slidetitle="/>
              </a:rPr>
              <a:t>P2</a:t>
            </a:r>
            <a:r>
              <a:rPr lang="en-AU" dirty="0" smtClean="0">
                <a:hlinkClick r:id="rId2" action="ppaction://hlinkpres?slideindex=1&amp;slidetitle="/>
              </a:rPr>
              <a:t> Server</a:t>
            </a:r>
            <a:endParaRPr lang="en-AU" dirty="0" smtClean="0"/>
          </a:p>
          <a:p>
            <a:r>
              <a:rPr lang="en-AU" dirty="0" smtClean="0">
                <a:hlinkClick r:id="rId3" action="ppaction://hlinkpres?slideindex=1&amp;slidetitle="/>
              </a:rPr>
              <a:t>Add queries to </a:t>
            </a:r>
            <a:r>
              <a:rPr lang="en-AU" dirty="0" err="1" smtClean="0">
                <a:hlinkClick r:id="rId3" action="ppaction://hlinkpres?slideindex=1&amp;slidetitle="/>
              </a:rPr>
              <a:t>P2</a:t>
            </a:r>
            <a:r>
              <a:rPr lang="en-AU" dirty="0" smtClean="0">
                <a:hlinkClick r:id="rId3" action="ppaction://hlinkpres?slideindex=1&amp;slidetitle="/>
              </a:rPr>
              <a:t> Server</a:t>
            </a:r>
            <a:endParaRPr lang="en-AU" dirty="0" smtClean="0"/>
          </a:p>
          <a:p>
            <a:r>
              <a:rPr lang="en-AU" dirty="0" smtClean="0">
                <a:hlinkClick r:id="rId4" action="ppaction://hlinkpres?slideindex=1&amp;slidetitle="/>
              </a:rPr>
              <a:t>Call queries from </a:t>
            </a:r>
            <a:r>
              <a:rPr lang="en-AU" dirty="0" err="1" smtClean="0">
                <a:hlinkClick r:id="rId4" action="ppaction://hlinkpres?slideindex=1&amp;slidetitle="/>
              </a:rPr>
              <a:t>P2</a:t>
            </a:r>
            <a:r>
              <a:rPr lang="en-AU" dirty="0" smtClean="0">
                <a:hlinkClick r:id="rId4" action="ppaction://hlinkpres?slideindex=1&amp;slidetitle="/>
              </a:rPr>
              <a:t> Explorer</a:t>
            </a:r>
            <a:r>
              <a:rPr lang="en-AU" dirty="0" smtClean="0"/>
              <a:t>, and use data controls to display the data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Creating </a:t>
            </a:r>
            <a:r>
              <a:rPr lang="en-AU" dirty="0"/>
              <a:t>Datasets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5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387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Using different parameters</a:t>
            </a:r>
          </a:p>
          <a:p>
            <a:r>
              <a:rPr lang="en-AU" dirty="0" smtClean="0"/>
              <a:t>Export to CSV to check data in rows</a:t>
            </a:r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Checking the </a:t>
            </a:r>
            <a:r>
              <a:rPr lang="en-AU" dirty="0"/>
              <a:t>Data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2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478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Please note that this is </a:t>
            </a:r>
            <a:r>
              <a:rPr lang="en-AU" b="1" dirty="0" smtClean="0"/>
              <a:t>strictly internal </a:t>
            </a:r>
            <a:r>
              <a:rPr lang="en-AU" dirty="0" smtClean="0"/>
              <a:t>training.</a:t>
            </a:r>
          </a:p>
          <a:p>
            <a:r>
              <a:rPr lang="en-AU" dirty="0" smtClean="0"/>
              <a:t>The training modules will be updated regularly.</a:t>
            </a:r>
          </a:p>
          <a:p>
            <a:r>
              <a:rPr lang="en-AU" dirty="0" err="1" smtClean="0"/>
              <a:t>P2</a:t>
            </a:r>
            <a:r>
              <a:rPr lang="en-AU" dirty="0" smtClean="0"/>
              <a:t> Explorer 4.0 and </a:t>
            </a:r>
            <a:r>
              <a:rPr lang="en-AU" dirty="0" err="1" smtClean="0"/>
              <a:t>P2</a:t>
            </a:r>
            <a:r>
              <a:rPr lang="en-AU" dirty="0" smtClean="0"/>
              <a:t> Server 4.0 are still under development, so the training material will be adjusted from time to time.</a:t>
            </a:r>
          </a:p>
          <a:p>
            <a:r>
              <a:rPr lang="en-AU" dirty="0" smtClean="0"/>
              <a:t>Your feedback is invaluable.</a:t>
            </a:r>
          </a:p>
          <a:p>
            <a:r>
              <a:rPr lang="en-AU" dirty="0" smtClean="0"/>
              <a:t>Thank you for your patience; enjoy!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About this Internal Training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937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Refer to the </a:t>
            </a:r>
            <a:r>
              <a:rPr lang="en-AU" dirty="0" smtClean="0">
                <a:hlinkClick r:id="rId2" action="ppaction://hlinkfile"/>
              </a:rPr>
              <a:t>style guide</a:t>
            </a:r>
            <a:r>
              <a:rPr lang="en-AU" dirty="0" smtClean="0"/>
              <a:t> when updating pages for a dashboard set. Dashboard styles must conform to this.</a:t>
            </a:r>
          </a:p>
          <a:p>
            <a:r>
              <a:rPr lang="en-AU" dirty="0" smtClean="0"/>
              <a:t>Update queries: change the script stored in the name column of the applicable </a:t>
            </a:r>
            <a:r>
              <a:rPr lang="en-AU" dirty="0" err="1" smtClean="0"/>
              <a:t>nativename</a:t>
            </a:r>
            <a:r>
              <a:rPr lang="en-AU" dirty="0"/>
              <a:t> </a:t>
            </a:r>
            <a:r>
              <a:rPr lang="en-AU" dirty="0" smtClean="0"/>
              <a:t>row. Check changes.</a:t>
            </a:r>
          </a:p>
          <a:p>
            <a:r>
              <a:rPr lang="en-AU" dirty="0" smtClean="0"/>
              <a:t>Update pages: Click the </a:t>
            </a:r>
            <a:r>
              <a:rPr lang="en-AU" i="1" dirty="0" smtClean="0"/>
              <a:t>edit</a:t>
            </a:r>
            <a:r>
              <a:rPr lang="en-AU" dirty="0" smtClean="0"/>
              <a:t>     icon on top right of page. Update the html. Click </a:t>
            </a:r>
            <a:r>
              <a:rPr lang="en-AU" b="1" dirty="0" smtClean="0"/>
              <a:t>Save</a:t>
            </a:r>
            <a:r>
              <a:rPr lang="en-AU" dirty="0" smtClean="0"/>
              <a:t> or </a:t>
            </a:r>
            <a:r>
              <a:rPr lang="en-AU" b="1" dirty="0" smtClean="0"/>
              <a:t>Finish</a:t>
            </a:r>
            <a:r>
              <a:rPr lang="en-AU" dirty="0" smtClean="0"/>
              <a:t> (lower right corner). Check changes.</a:t>
            </a:r>
          </a:p>
          <a:p>
            <a:r>
              <a:rPr lang="en-AU" dirty="0" smtClean="0"/>
              <a:t>(For more detail, see how to </a:t>
            </a:r>
            <a:r>
              <a:rPr lang="en-AU" dirty="0" smtClean="0">
                <a:hlinkClick r:id="rId3" action="ppaction://hlinkpres?slideindex=1&amp;slidetitle="/>
              </a:rPr>
              <a:t>add QUERIES</a:t>
            </a:r>
            <a:r>
              <a:rPr lang="en-AU" dirty="0" smtClean="0"/>
              <a:t> or </a:t>
            </a:r>
            <a:r>
              <a:rPr lang="en-AU" dirty="0" smtClean="0">
                <a:hlinkClick r:id="rId4" action="ppaction://hlinkpres?slideindex=1&amp;slidetitle="/>
              </a:rPr>
              <a:t>add PAGES</a:t>
            </a:r>
            <a:r>
              <a:rPr lang="en-AU" dirty="0" smtClean="0"/>
              <a:t>).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Editing Pages &amp; Updating </a:t>
            </a:r>
            <a:r>
              <a:rPr lang="en-AU" dirty="0"/>
              <a:t>Queries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5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92661"/>
            <a:ext cx="3143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This is how we have been deploying dashboard sets:</a:t>
            </a:r>
          </a:p>
          <a:p>
            <a:pPr lvl="1"/>
            <a:r>
              <a:rPr lang="en-AU" dirty="0" smtClean="0"/>
              <a:t>All changes to queries and html are stored in </a:t>
            </a:r>
            <a:r>
              <a:rPr lang="en-AU" dirty="0" err="1" smtClean="0"/>
              <a:t>TFS</a:t>
            </a:r>
            <a:endParaRPr lang="en-AU" dirty="0" smtClean="0"/>
          </a:p>
          <a:p>
            <a:pPr lvl="1"/>
            <a:r>
              <a:rPr lang="en-AU" dirty="0" smtClean="0"/>
              <a:t>We run a script to generate query and html updates (</a:t>
            </a:r>
            <a:r>
              <a:rPr lang="en-AU" u="sng" dirty="0" smtClean="0"/>
              <a:t>details to come here</a:t>
            </a:r>
            <a:r>
              <a:rPr lang="en-AU" dirty="0" smtClean="0"/>
              <a:t>)</a:t>
            </a:r>
          </a:p>
          <a:p>
            <a:pPr lvl="1"/>
            <a:r>
              <a:rPr lang="en-AU" dirty="0" smtClean="0"/>
              <a:t>This is deployed to the applicable environment</a:t>
            </a:r>
          </a:p>
          <a:p>
            <a:pPr lvl="1"/>
            <a:r>
              <a:rPr lang="en-AU" dirty="0" smtClean="0"/>
              <a:t>Upgrades to Server / Explorer are deployed at the same time</a:t>
            </a:r>
          </a:p>
          <a:p>
            <a:pPr lvl="1"/>
            <a:r>
              <a:rPr lang="en-AU" dirty="0" smtClean="0"/>
              <a:t>We send a notification of deployment, with a summary of changes</a:t>
            </a:r>
          </a:p>
          <a:p>
            <a:pPr lvl="1"/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Deploying the Pages &amp; </a:t>
            </a:r>
            <a:r>
              <a:rPr lang="en-AU" dirty="0"/>
              <a:t>Queries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2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315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More training to follow</a:t>
            </a:r>
          </a:p>
          <a:p>
            <a:r>
              <a:rPr lang="en-AU" dirty="0" smtClean="0"/>
              <a:t>Please visit the Explorer 4 Blog if you are interested in more detail. You can add comments to the posts here:</a:t>
            </a:r>
            <a:br>
              <a:rPr lang="en-AU" dirty="0" smtClean="0"/>
            </a:br>
            <a:r>
              <a:rPr lang="en-AU" u="sng" dirty="0" smtClean="0">
                <a:hlinkClick r:id="rId2"/>
              </a:rPr>
              <a:t>http</a:t>
            </a:r>
            <a:r>
              <a:rPr lang="en-AU" u="sng" dirty="0">
                <a:hlinkClick r:id="rId2"/>
              </a:rPr>
              <a:t>://cadrontest01.petroleumplace.com/explorer-blog</a:t>
            </a:r>
            <a:r>
              <a:rPr lang="en-AU" u="sng" dirty="0" smtClean="0">
                <a:hlinkClick r:id="rId2"/>
              </a:rPr>
              <a:t>/</a:t>
            </a:r>
            <a:endParaRPr lang="en-AU" u="sng" dirty="0" smtClean="0"/>
          </a:p>
          <a:p>
            <a:r>
              <a:rPr lang="en-AU" dirty="0" smtClean="0"/>
              <a:t>Also, please email us with any feedback or questions.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That’s all for now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055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219200"/>
            <a:ext cx="8784976" cy="4648200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>
                <a:hlinkClick r:id="rId2" action="ppaction://hlinksldjump"/>
              </a:rPr>
              <a:t>Introduction</a:t>
            </a:r>
            <a:r>
              <a:rPr lang="en-AU" dirty="0" smtClean="0"/>
              <a:t> to Server and Explorer Version 4</a:t>
            </a:r>
          </a:p>
          <a:p>
            <a:r>
              <a:rPr lang="en-AU" dirty="0" smtClean="0"/>
              <a:t>Architecture - </a:t>
            </a:r>
            <a:r>
              <a:rPr lang="en-AU" dirty="0" smtClean="0">
                <a:hlinkClick r:id="rId3" action="ppaction://hlinksldjump"/>
              </a:rPr>
              <a:t>abstract</a:t>
            </a:r>
            <a:r>
              <a:rPr lang="en-AU" dirty="0" smtClean="0"/>
              <a:t> and </a:t>
            </a:r>
            <a:r>
              <a:rPr lang="en-AU" dirty="0" smtClean="0">
                <a:hlinkClick r:id="rId4" action="ppaction://hlinksldjump"/>
              </a:rPr>
              <a:t>detailed</a:t>
            </a:r>
            <a:endParaRPr lang="en-AU" dirty="0" smtClean="0"/>
          </a:p>
          <a:p>
            <a:r>
              <a:rPr lang="en-AU" dirty="0">
                <a:hlinkClick r:id="rId5" action="ppaction://hlinksldjump"/>
              </a:rPr>
              <a:t>Transition Guide </a:t>
            </a:r>
            <a:r>
              <a:rPr lang="en-AU" dirty="0"/>
              <a:t>– BabelFish transition to Explorer and Server </a:t>
            </a:r>
            <a:r>
              <a:rPr lang="en-AU" dirty="0" smtClean="0"/>
              <a:t>4</a:t>
            </a:r>
          </a:p>
          <a:p>
            <a:r>
              <a:rPr lang="en-AU" dirty="0">
                <a:hlinkClick r:id="rId6" action="ppaction://hlinksldjump"/>
              </a:rPr>
              <a:t>Datasets in </a:t>
            </a:r>
            <a:r>
              <a:rPr lang="en-AU" dirty="0" err="1">
                <a:hlinkClick r:id="rId6" action="ppaction://hlinksldjump"/>
              </a:rPr>
              <a:t>P2</a:t>
            </a:r>
            <a:r>
              <a:rPr lang="en-AU" dirty="0">
                <a:hlinkClick r:id="rId6" action="ppaction://hlinksldjump"/>
              </a:rPr>
              <a:t> Explorer</a:t>
            </a:r>
            <a:endParaRPr lang="en-AU" dirty="0" smtClean="0"/>
          </a:p>
          <a:p>
            <a:r>
              <a:rPr lang="en-AU" dirty="0" smtClean="0">
                <a:hlinkClick r:id="rId7" action="ppaction://hlinksldjump"/>
              </a:rPr>
              <a:t>Prerequisites</a:t>
            </a:r>
            <a:r>
              <a:rPr lang="en-AU" dirty="0" smtClean="0"/>
              <a:t> for Working with Server and Explorer</a:t>
            </a:r>
          </a:p>
          <a:p>
            <a:r>
              <a:rPr lang="en-AU" dirty="0" smtClean="0">
                <a:hlinkClick r:id="rId8" action="ppaction://hlinksldjump"/>
              </a:rPr>
              <a:t>Documentation</a:t>
            </a:r>
            <a:r>
              <a:rPr lang="en-AU" dirty="0" smtClean="0"/>
              <a:t> and </a:t>
            </a:r>
            <a:r>
              <a:rPr lang="en-AU" dirty="0" smtClean="0">
                <a:hlinkClick r:id="rId9" action="ppaction://hlinksldjump"/>
              </a:rPr>
              <a:t>Additional </a:t>
            </a:r>
            <a:r>
              <a:rPr lang="en-AU" dirty="0" smtClean="0">
                <a:hlinkClick r:id="rId9" action="ppaction://hlinksldjump"/>
              </a:rPr>
              <a:t>Documentation</a:t>
            </a:r>
            <a:endParaRPr lang="en-AU" dirty="0" smtClean="0"/>
          </a:p>
          <a:p>
            <a:r>
              <a:rPr lang="en-AU" dirty="0">
                <a:hlinkClick r:id="rId10" action="ppaction://hlinksldjump"/>
              </a:rPr>
              <a:t>Getting Started</a:t>
            </a:r>
            <a:endParaRPr lang="en-AU" dirty="0"/>
          </a:p>
          <a:p>
            <a:r>
              <a:rPr lang="en-AU" dirty="0">
                <a:hlinkClick r:id="rId11" action="ppaction://hlinksldjump"/>
              </a:rPr>
              <a:t>Explorer Hierarchy Controls</a:t>
            </a:r>
            <a:endParaRPr lang="en-AU" dirty="0"/>
          </a:p>
          <a:p>
            <a:r>
              <a:rPr lang="en-AU" dirty="0">
                <a:hlinkClick r:id="rId12" action="ppaction://hlinksldjump"/>
              </a:rPr>
              <a:t>Checking your </a:t>
            </a:r>
            <a:r>
              <a:rPr lang="en-AU" dirty="0" smtClean="0">
                <a:hlinkClick r:id="rId12" action="ppaction://hlinksldjump"/>
              </a:rPr>
              <a:t>Data</a:t>
            </a:r>
            <a:endParaRPr lang="en-AU" dirty="0" smtClean="0"/>
          </a:p>
          <a:p>
            <a:r>
              <a:rPr lang="en-AU" dirty="0" smtClean="0">
                <a:hlinkClick r:id="rId13" action="ppaction://hlinksldjump"/>
              </a:rPr>
              <a:t>Editing Pages and Updating Queries</a:t>
            </a:r>
            <a:endParaRPr lang="en-AU" dirty="0" smtClean="0"/>
          </a:p>
          <a:p>
            <a:r>
              <a:rPr lang="en-AU" dirty="0">
                <a:hlinkClick r:id="rId14" action="ppaction://hlinksldjump"/>
              </a:rPr>
              <a:t>Deploying</a:t>
            </a:r>
            <a:r>
              <a:rPr lang="en-AU" dirty="0"/>
              <a:t> the Pages &amp; </a:t>
            </a:r>
            <a:r>
              <a:rPr lang="en-AU" dirty="0" smtClean="0"/>
              <a:t>Queries</a:t>
            </a:r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Contents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646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Contents of this Module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04920"/>
            <a:ext cx="8229600" cy="427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56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Use P2 Explorer and Server to create pages -  </a:t>
            </a:r>
            <a:br>
              <a:rPr lang="en-AU" dirty="0" smtClean="0"/>
            </a:br>
            <a:r>
              <a:rPr lang="en-AU" dirty="0" smtClean="0"/>
              <a:t>for example, a set of dashboards, or a set of pages showing time-series analytics and diagnostics for production data.</a:t>
            </a:r>
          </a:p>
          <a:p>
            <a:r>
              <a:rPr lang="en-AU" dirty="0" smtClean="0"/>
              <a:t>These </a:t>
            </a:r>
            <a:r>
              <a:rPr lang="en-AU" dirty="0" err="1" smtClean="0">
                <a:hlinkClick r:id="rId2" action="ppaction://hlinkpres?slideindex=1&amp;slidetitle="/>
              </a:rPr>
              <a:t>P2</a:t>
            </a:r>
            <a:r>
              <a:rPr lang="en-AU" dirty="0" smtClean="0">
                <a:hlinkClick r:id="rId2" action="ppaction://hlinkpres?slideindex=1&amp;slidetitle="/>
              </a:rPr>
              <a:t> </a:t>
            </a:r>
            <a:r>
              <a:rPr lang="en-AU" dirty="0">
                <a:hlinkClick r:id="rId2" action="ppaction://hlinkpres?slideindex=1&amp;slidetitle="/>
              </a:rPr>
              <a:t>Explorer for </a:t>
            </a:r>
            <a:r>
              <a:rPr lang="en-AU" dirty="0" err="1">
                <a:hlinkClick r:id="rId2" action="ppaction://hlinkpres?slideindex=1&amp;slidetitle="/>
              </a:rPr>
              <a:t>P2</a:t>
            </a:r>
            <a:r>
              <a:rPr lang="en-AU" dirty="0">
                <a:hlinkClick r:id="rId2" action="ppaction://hlinkpres?slideindex=1&amp;slidetitle="/>
              </a:rPr>
              <a:t> </a:t>
            </a:r>
            <a:r>
              <a:rPr lang="en-AU" dirty="0" err="1">
                <a:hlinkClick r:id="rId2" action="ppaction://hlinkpres?slideindex=1&amp;slidetitle="/>
              </a:rPr>
              <a:t>Qbyte</a:t>
            </a:r>
            <a:r>
              <a:rPr lang="en-AU" dirty="0">
                <a:hlinkClick r:id="rId2" action="ppaction://hlinkpres?slideindex=1&amp;slidetitle="/>
              </a:rPr>
              <a:t> screenshots </a:t>
            </a:r>
            <a:r>
              <a:rPr lang="en-AU" dirty="0"/>
              <a:t>demonstrate </a:t>
            </a:r>
            <a:r>
              <a:rPr lang="en-AU" dirty="0" smtClean="0"/>
              <a:t>what the pages can look like, and feature some of the controls you can use on your pages.</a:t>
            </a:r>
          </a:p>
          <a:p>
            <a:r>
              <a:rPr lang="en-AU" dirty="0" smtClean="0"/>
              <a:t>And have a look at some of the </a:t>
            </a:r>
            <a:r>
              <a:rPr lang="en-AU" dirty="0" err="1" smtClean="0">
                <a:hlinkClick r:id="rId3" action="ppaction://hlinkpres?slideindex=1&amp;slidetitle="/>
              </a:rPr>
              <a:t>P2</a:t>
            </a:r>
            <a:r>
              <a:rPr lang="en-AU" dirty="0" smtClean="0">
                <a:hlinkClick r:id="rId3" action="ppaction://hlinkpres?slideindex=1&amp;slidetitle="/>
              </a:rPr>
              <a:t> Explorer for </a:t>
            </a:r>
            <a:r>
              <a:rPr lang="en-AU" dirty="0" err="1" smtClean="0">
                <a:hlinkClick r:id="rId3" action="ppaction://hlinkpres?slideindex=1&amp;slidetitle="/>
              </a:rPr>
              <a:t>P2</a:t>
            </a:r>
            <a:r>
              <a:rPr lang="en-AU" dirty="0" smtClean="0">
                <a:hlinkClick r:id="rId3" action="ppaction://hlinkpres?slideindex=1&amp;slidetitle="/>
              </a:rPr>
              <a:t> </a:t>
            </a:r>
            <a:r>
              <a:rPr lang="en-AU" dirty="0">
                <a:hlinkClick r:id="rId3" action="ppaction://hlinkpres?slideindex=1&amp;slidetitle="/>
              </a:rPr>
              <a:t>Production </a:t>
            </a:r>
            <a:r>
              <a:rPr lang="en-AU" dirty="0" smtClean="0">
                <a:hlinkClick r:id="rId3" action="ppaction://hlinkpres?slideindex=1&amp;slidetitle="/>
              </a:rPr>
              <a:t>screenshots</a:t>
            </a:r>
            <a:r>
              <a:rPr lang="en-AU" dirty="0" smtClean="0"/>
              <a:t>. 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Introduction to Server and Explorer Version 4 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sz="2000" dirty="0" smtClean="0"/>
              <a:t>(return to </a:t>
            </a:r>
            <a:r>
              <a:rPr lang="en-AU" sz="2000" dirty="0" smtClean="0">
                <a:hlinkClick r:id="rId4" action="ppaction://hlinksldjump"/>
              </a:rPr>
              <a:t>contents</a:t>
            </a:r>
            <a:r>
              <a:rPr lang="en-AU" sz="2000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648200"/>
          </a:xfrm>
        </p:spPr>
        <p:txBody>
          <a:bodyPr>
            <a:normAutofit/>
          </a:bodyPr>
          <a:lstStyle/>
          <a:p>
            <a:r>
              <a:rPr lang="en-AU" dirty="0" smtClean="0"/>
              <a:t>P2 </a:t>
            </a:r>
            <a:r>
              <a:rPr lang="en-AU" dirty="0"/>
              <a:t>Server provides secure access to data from a diversity of </a:t>
            </a:r>
            <a:r>
              <a:rPr lang="en-AU" dirty="0" smtClean="0"/>
              <a:t>sources.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  <a:p>
            <a:r>
              <a:rPr lang="en-AU" dirty="0" smtClean="0"/>
              <a:t>P2 </a:t>
            </a:r>
            <a:r>
              <a:rPr lang="en-AU" dirty="0"/>
              <a:t>Explorer represents this data in the right context, using an extensive visual component </a:t>
            </a:r>
            <a:r>
              <a:rPr lang="en-AU" dirty="0" smtClean="0"/>
              <a:t>library.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Architecture (abstract</a:t>
            </a:r>
            <a:r>
              <a:rPr lang="en-AU" dirty="0"/>
              <a:t>)</a:t>
            </a:r>
            <a:br>
              <a:rPr lang="en-AU" dirty="0"/>
            </a:br>
            <a:r>
              <a:rPr lang="en-AU" sz="2000" dirty="0"/>
              <a:t>(return to </a:t>
            </a:r>
            <a:r>
              <a:rPr lang="en-AU" sz="2000" dirty="0">
                <a:hlinkClick r:id="rId2" action="ppaction://hlinksldjump"/>
              </a:rPr>
              <a:t>contents</a:t>
            </a:r>
            <a:r>
              <a:rPr lang="en-AU" sz="2000" dirty="0"/>
              <a:t>)</a:t>
            </a:r>
            <a:endParaRPr lang="en-A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15" y="2420888"/>
            <a:ext cx="65897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1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err="1" smtClean="0"/>
              <a:t>P2</a:t>
            </a:r>
            <a:r>
              <a:rPr lang="en-AU" dirty="0" smtClean="0"/>
              <a:t> Server has connections to one or more data sources (e.g. a database).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Explorer pages are hosted on the web.</a:t>
            </a:r>
          </a:p>
          <a:p>
            <a:r>
              <a:rPr lang="en-AU" dirty="0" smtClean="0"/>
              <a:t>Accessed by clients with user permissions.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Architecture (detailed</a:t>
            </a:r>
            <a:r>
              <a:rPr lang="en-AU" dirty="0"/>
              <a:t>)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2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5671429" cy="2492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3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pPr lvl="1"/>
            <a:r>
              <a:rPr lang="en-AU" dirty="0" smtClean="0"/>
              <a:t>The </a:t>
            </a:r>
            <a:r>
              <a:rPr lang="en-AU" dirty="0">
                <a:hlinkClick r:id="rId2" action="ppaction://hlinkfile"/>
              </a:rPr>
              <a:t>Transition </a:t>
            </a:r>
            <a:r>
              <a:rPr lang="en-AU" dirty="0" smtClean="0">
                <a:hlinkClick r:id="rId2" action="ppaction://hlinkfile"/>
              </a:rPr>
              <a:t>Guide</a:t>
            </a:r>
            <a:r>
              <a:rPr lang="en-AU" dirty="0" smtClean="0"/>
              <a:t> is </a:t>
            </a:r>
            <a:r>
              <a:rPr lang="en-AU" dirty="0"/>
              <a:t>a document designed to help you with the transition from BabelFish to Explorer and Server 4.0</a:t>
            </a:r>
            <a:r>
              <a:rPr lang="en-AU" dirty="0" smtClean="0"/>
              <a:t>. (The link is to a placeholder document; we’re currently working on this).</a:t>
            </a:r>
          </a:p>
          <a:p>
            <a:pPr lvl="1"/>
            <a:r>
              <a:rPr lang="en-AU" dirty="0" smtClean="0"/>
              <a:t>Everything you need to know about:</a:t>
            </a:r>
          </a:p>
          <a:p>
            <a:pPr lvl="2"/>
            <a:r>
              <a:rPr lang="en-AU" dirty="0" smtClean="0"/>
              <a:t>Building pages in Explorer’s Studio mode</a:t>
            </a:r>
          </a:p>
          <a:p>
            <a:pPr lvl="2"/>
            <a:r>
              <a:rPr lang="en-AU" dirty="0" smtClean="0"/>
              <a:t>Adding </a:t>
            </a:r>
            <a:r>
              <a:rPr lang="en-AU" dirty="0" err="1" smtClean="0"/>
              <a:t>datasources</a:t>
            </a:r>
            <a:r>
              <a:rPr lang="en-AU" dirty="0" smtClean="0"/>
              <a:t> with Server’s Dart interface</a:t>
            </a:r>
          </a:p>
          <a:p>
            <a:pPr lvl="2"/>
            <a:r>
              <a:rPr lang="en-AU" dirty="0" smtClean="0"/>
              <a:t>Importing </a:t>
            </a:r>
            <a:r>
              <a:rPr lang="en-AU" dirty="0" smtClean="0"/>
              <a:t>entities </a:t>
            </a:r>
            <a:r>
              <a:rPr lang="en-AU" dirty="0" smtClean="0"/>
              <a:t>with the new </a:t>
            </a:r>
            <a:r>
              <a:rPr lang="en-AU" dirty="0" err="1" smtClean="0"/>
              <a:t>Excelerator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(named?)</a:t>
            </a:r>
            <a:endParaRPr lang="en-AU" dirty="0"/>
          </a:p>
          <a:p>
            <a:pPr lvl="1"/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AU" dirty="0"/>
              <a:t>Transition Guide – BabelFish </a:t>
            </a:r>
            <a:r>
              <a:rPr lang="en-AU" dirty="0" smtClean="0"/>
              <a:t>Transition </a:t>
            </a:r>
            <a:r>
              <a:rPr lang="en-AU" dirty="0"/>
              <a:t>to Explorer and Server </a:t>
            </a:r>
            <a:r>
              <a:rPr lang="en-AU" dirty="0"/>
              <a:t>4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3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32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507288" cy="464820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Datasets in </a:t>
            </a:r>
            <a:r>
              <a:rPr lang="en-AU" dirty="0" err="1" smtClean="0"/>
              <a:t>P2</a:t>
            </a:r>
            <a:r>
              <a:rPr lang="en-AU" dirty="0" smtClean="0"/>
              <a:t> Explorer call </a:t>
            </a:r>
            <a:r>
              <a:rPr lang="en-AU" b="1" dirty="0" smtClean="0"/>
              <a:t>queries</a:t>
            </a:r>
            <a:r>
              <a:rPr lang="en-AU" dirty="0" smtClean="0"/>
              <a:t> in </a:t>
            </a:r>
            <a:r>
              <a:rPr lang="en-AU" dirty="0" err="1" smtClean="0"/>
              <a:t>P2</a:t>
            </a:r>
            <a:r>
              <a:rPr lang="en-AU" dirty="0" smtClean="0"/>
              <a:t> Server</a:t>
            </a:r>
          </a:p>
          <a:p>
            <a:r>
              <a:rPr lang="en-AU" dirty="0" smtClean="0"/>
              <a:t>Datasets pass parameters to the queries</a:t>
            </a:r>
          </a:p>
          <a:p>
            <a:pPr lvl="1"/>
            <a:r>
              <a:rPr lang="en-AU" dirty="0"/>
              <a:t>User-selected (e.g. from a drop-down combo</a:t>
            </a:r>
            <a:r>
              <a:rPr lang="en-AU" dirty="0" smtClean="0"/>
              <a:t>). These are called </a:t>
            </a:r>
            <a:r>
              <a:rPr lang="en-AU" b="1" dirty="0" smtClean="0"/>
              <a:t>Events</a:t>
            </a:r>
            <a:r>
              <a:rPr lang="en-AU" dirty="0" smtClean="0"/>
              <a:t>.</a:t>
            </a:r>
            <a:endParaRPr lang="en-AU" dirty="0"/>
          </a:p>
          <a:p>
            <a:pPr lvl="1"/>
            <a:r>
              <a:rPr lang="en-AU" dirty="0"/>
              <a:t>Hard-coded (e.g. a constant based on the context of the page</a:t>
            </a:r>
            <a:r>
              <a:rPr lang="en-AU" dirty="0" smtClean="0"/>
              <a:t>). These are called </a:t>
            </a:r>
            <a:r>
              <a:rPr lang="en-AU" b="1" dirty="0" smtClean="0"/>
              <a:t>Values</a:t>
            </a:r>
            <a:r>
              <a:rPr lang="en-AU" dirty="0" smtClean="0"/>
              <a:t>.</a:t>
            </a:r>
          </a:p>
          <a:p>
            <a:r>
              <a:rPr lang="en-AU" dirty="0" smtClean="0"/>
              <a:t>In </a:t>
            </a:r>
            <a:r>
              <a:rPr lang="en-AU" dirty="0" err="1" smtClean="0"/>
              <a:t>P2</a:t>
            </a:r>
            <a:r>
              <a:rPr lang="en-AU" dirty="0" smtClean="0"/>
              <a:t> Server:</a:t>
            </a:r>
          </a:p>
          <a:p>
            <a:pPr lvl="1"/>
            <a:r>
              <a:rPr lang="en-AU" dirty="0" smtClean="0"/>
              <a:t>The query is stored in a table on the </a:t>
            </a:r>
            <a:r>
              <a:rPr lang="en-AU" dirty="0" err="1" smtClean="0"/>
              <a:t>P2</a:t>
            </a:r>
            <a:r>
              <a:rPr lang="en-AU" dirty="0" smtClean="0"/>
              <a:t> Server database. </a:t>
            </a:r>
          </a:p>
          <a:p>
            <a:pPr lvl="1"/>
            <a:r>
              <a:rPr lang="en-AU" dirty="0" err="1" smtClean="0"/>
              <a:t>P2</a:t>
            </a:r>
            <a:r>
              <a:rPr lang="en-AU" dirty="0" smtClean="0"/>
              <a:t> Server is responsible for running that query against the defined source database.</a:t>
            </a:r>
          </a:p>
          <a:p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Datasets in </a:t>
            </a:r>
            <a:r>
              <a:rPr lang="en-AU" dirty="0" err="1" smtClean="0"/>
              <a:t>P2</a:t>
            </a:r>
            <a:r>
              <a:rPr lang="en-AU" dirty="0" smtClean="0"/>
              <a:t> </a:t>
            </a:r>
            <a:r>
              <a:rPr lang="en-AU" dirty="0"/>
              <a:t>Explorer</a:t>
            </a:r>
            <a:br>
              <a:rPr lang="en-AU" dirty="0"/>
            </a:br>
            <a:r>
              <a:rPr lang="en-AU" sz="2200" dirty="0"/>
              <a:t>(return to </a:t>
            </a:r>
            <a:r>
              <a:rPr lang="en-AU" sz="2200" dirty="0">
                <a:hlinkClick r:id="rId2" action="ppaction://hlinksldjump"/>
              </a:rPr>
              <a:t>contents</a:t>
            </a:r>
            <a:r>
              <a:rPr lang="en-AU" sz="2200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2315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ISSDOC-2030-77</_dlc_DocId>
    <Security_x0020_Footer xmlns="123014a7-a100-4d54-b927-1560aa753183">CONFIDENTIAL</Security_x0020_Footer>
    <Current_x0020_Version xmlns="123014a7-a100-4d54-b927-1560aa753183">0.17</Current_x0020_Version>
    <P2_x0020_Author xmlns="123014a7-a100-4d54-b927-1560aa753183">Gabriele Lang</P2_x0020_Author>
    <_dlc_DocIdUrl xmlns="123014a7-a100-4d54-b927-1560aa753183">
      <Url>http://marvin/products/explorer/team/_layouts/DocIdRedir.aspx?ID=ISSDOC-2030-77</Url>
      <Description>ISSDOC-2030-77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overview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258B58-9A3D-4669-88EB-DC81FFCE9534}">
  <ds:schemaRefs>
    <ds:schemaRef ds:uri="http://schemas.microsoft.com/office/2006/metadata/properties"/>
    <ds:schemaRef ds:uri="http://schemas.microsoft.com/office/infopath/2007/PartnerControls"/>
    <ds:schemaRef ds:uri="123014a7-a100-4d54-b927-1560aa753183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AFBE95D2-D43F-4A9C-9B09-209951D9162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A1D6A85-77DD-4651-A00D-12A74F0298A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ED45172-A950-423C-B126-668FB177A5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23014a7-a100-4d54-b927-1560aa7531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2838</TotalTime>
  <Words>916</Words>
  <Application>Microsoft Office PowerPoint</Application>
  <PresentationFormat>On-screen Show (4:3)</PresentationFormat>
  <Paragraphs>199</Paragraphs>
  <Slides>23</Slides>
  <Notes>1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P2_Corporate_Presentation_8_20_2013_Template</vt:lpstr>
      <vt:lpstr>PowerPoint Presentation</vt:lpstr>
      <vt:lpstr>About this Internal Training</vt:lpstr>
      <vt:lpstr>Contents</vt:lpstr>
      <vt:lpstr>Contents of this Module</vt:lpstr>
      <vt:lpstr>Introduction to Server and Explorer Version 4   (return to contents)</vt:lpstr>
      <vt:lpstr>Architecture (abstract) (return to contents)</vt:lpstr>
      <vt:lpstr>Architecture (detailed) (return to contents)</vt:lpstr>
      <vt:lpstr>Transition Guide – BabelFish Transition to Explorer and Server 4 (return to contents)</vt:lpstr>
      <vt:lpstr>Datasets in P2 Explorer (return to contents)</vt:lpstr>
      <vt:lpstr>Prerequisites for Working with Explorer and Server (return to contents)</vt:lpstr>
      <vt:lpstr>Documentation (return to contents)</vt:lpstr>
      <vt:lpstr>Additional Documentation (return to contents)</vt:lpstr>
      <vt:lpstr>Getting Started (return to contents)</vt:lpstr>
      <vt:lpstr>P2 Explorer Hierarchy Controls (return to contents)</vt:lpstr>
      <vt:lpstr>Asset Hierarchy Control</vt:lpstr>
      <vt:lpstr>Breadcrumb Hierarchy Control</vt:lpstr>
      <vt:lpstr>Creating Explorer Pages (return to contents)</vt:lpstr>
      <vt:lpstr>Creating Datasets (return to contents)</vt:lpstr>
      <vt:lpstr>Checking the Data (return to contents)</vt:lpstr>
      <vt:lpstr>Editing Pages &amp; Updating Queries (return to contents)</vt:lpstr>
      <vt:lpstr>Deploying the Pages &amp; Queries (return to contents)</vt:lpstr>
      <vt:lpstr>That’s all for now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161</cp:revision>
  <dcterms:created xsi:type="dcterms:W3CDTF">2013-08-21T07:43:49Z</dcterms:created>
  <dcterms:modified xsi:type="dcterms:W3CDTF">2015-02-17T09:03:48Z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086004ed-46db-4ca7-abd3-63612ed1fb6c</vt:lpwstr>
  </property>
</Properties>
</file>