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6"/>
  </p:notesMasterIdLst>
  <p:sldIdLst>
    <p:sldId id="383" r:id="rId6"/>
    <p:sldId id="286" r:id="rId7"/>
    <p:sldId id="384" r:id="rId8"/>
    <p:sldId id="385" r:id="rId9"/>
    <p:sldId id="388" r:id="rId10"/>
    <p:sldId id="387" r:id="rId11"/>
    <p:sldId id="386" r:id="rId12"/>
    <p:sldId id="389" r:id="rId13"/>
    <p:sldId id="390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B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54" autoAdjust="0"/>
    <p:restoredTop sz="85611" autoAdjust="0"/>
  </p:normalViewPr>
  <p:slideViewPr>
    <p:cSldViewPr>
      <p:cViewPr varScale="1">
        <p:scale>
          <a:sx n="96" d="100"/>
          <a:sy n="96" d="100"/>
        </p:scale>
        <p:origin x="-16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31B387-03F1-D44E-A0DA-7343E864F31D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F04FD-2658-524B-B78E-3E4839A08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126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F04FD-2658-524B-B78E-3E4839A08F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54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bpb0716\Downloads\dreamstime_12359162.ti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PowerPoint_HexTem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5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2054226"/>
            <a:ext cx="4606925" cy="19843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0" i="0" cap="all" spc="300" dirty="0" smtClean="0">
                <a:solidFill>
                  <a:srgbClr val="595B57"/>
                </a:solidFill>
                <a:latin typeface="+mj-lt"/>
                <a:ea typeface="Malgun Gothic" panose="020B0503020000020004" pitchFamily="34" charset="-127"/>
                <a:cs typeface="Arial"/>
              </a:rPr>
              <a:t>Presentation Title</a:t>
            </a:r>
            <a:endParaRPr lang="en-US" sz="4000" b="0" i="0" cap="all" spc="300" dirty="0">
              <a:solidFill>
                <a:srgbClr val="595B57"/>
              </a:solidFill>
              <a:latin typeface="+mj-lt"/>
              <a:ea typeface="Malgun Gothic" panose="020B0503020000020004" pitchFamily="34" charset="-127"/>
              <a:cs typeface="Arial"/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86200"/>
            <a:ext cx="4606925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b="0" i="0" cap="all" spc="300" dirty="0" smtClean="0">
                <a:solidFill>
                  <a:srgbClr val="595B57"/>
                </a:solidFill>
                <a:latin typeface="+mn-lt"/>
                <a:ea typeface="Malgun Gothic" panose="020B0503020000020004" pitchFamily="34" charset="-127"/>
                <a:cs typeface="Arial"/>
              </a:rPr>
              <a:t>Presenter, Date</a:t>
            </a:r>
            <a:endParaRPr lang="en-US" sz="4800" b="0" i="0" cap="all" spc="300" dirty="0">
              <a:solidFill>
                <a:srgbClr val="595B57"/>
              </a:solidFill>
              <a:latin typeface="+mn-lt"/>
              <a:ea typeface="Malgun Gothic" panose="020B0503020000020004" pitchFamily="34" charset="-127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48840"/>
            <a:ext cx="2895600" cy="365125"/>
          </a:xfr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790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39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cs typeface="Helvetica Neue Light"/>
              </a:rPr>
              <a:t>P2 Confidential</a:t>
            </a:r>
            <a:endParaRPr lang="en-US" dirty="0" smtClean="0">
              <a:cs typeface="Helvetica Neue 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78736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190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96841"/>
            <a:ext cx="2057400" cy="5529322"/>
          </a:xfrm>
        </p:spPr>
        <p:txBody>
          <a:bodyPr vert="eaVert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6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137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bpb0716\Downloads\dreamstime_21882192.ti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" y="26016"/>
            <a:ext cx="8991600" cy="683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PowerPoint_HexTemp_SubPag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91" r="-9477" b="-7375"/>
          <a:stretch/>
        </p:blipFill>
        <p:spPr>
          <a:xfrm>
            <a:off x="0" y="3692078"/>
            <a:ext cx="1965325" cy="29912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556500" y="5619749"/>
            <a:ext cx="1130300" cy="6350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1752600" y="5410200"/>
            <a:ext cx="5562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>
                <a:solidFill>
                  <a:srgbClr val="595B57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732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64820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792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latin typeface="HelveticaNeueLT Std Lt" pitchFamily="34" charset="0"/>
                <a:cs typeface="Helvetica Neue Light"/>
              </a:rPr>
              <a:t>P2 Confidential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7773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5720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595B57"/>
                </a:solidFill>
                <a:latin typeface="+mn-lt"/>
              </a:defRPr>
            </a:lvl1pPr>
            <a:lvl2pPr>
              <a:defRPr sz="2000">
                <a:solidFill>
                  <a:srgbClr val="595B57"/>
                </a:solidFill>
                <a:latin typeface="+mn-lt"/>
              </a:defRPr>
            </a:lvl2pPr>
            <a:lvl3pPr>
              <a:defRPr sz="1800">
                <a:solidFill>
                  <a:srgbClr val="595B57"/>
                </a:solidFill>
                <a:latin typeface="+mn-lt"/>
              </a:defRPr>
            </a:lvl3pPr>
            <a:lvl4pPr>
              <a:defRPr sz="1600">
                <a:solidFill>
                  <a:srgbClr val="595B57"/>
                </a:solidFill>
                <a:latin typeface="+mn-lt"/>
              </a:defRPr>
            </a:lvl4pPr>
            <a:lvl5pPr>
              <a:defRPr sz="1600">
                <a:solidFill>
                  <a:srgbClr val="595B57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5720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595B57"/>
                </a:solidFill>
                <a:latin typeface="+mn-lt"/>
              </a:defRPr>
            </a:lvl1pPr>
            <a:lvl2pPr>
              <a:defRPr sz="2000">
                <a:solidFill>
                  <a:srgbClr val="595B57"/>
                </a:solidFill>
                <a:latin typeface="+mn-lt"/>
              </a:defRPr>
            </a:lvl2pPr>
            <a:lvl3pPr>
              <a:defRPr sz="1800">
                <a:solidFill>
                  <a:srgbClr val="595B57"/>
                </a:solidFill>
                <a:latin typeface="+mn-lt"/>
              </a:defRPr>
            </a:lvl3pPr>
            <a:lvl4pPr>
              <a:defRPr sz="1600">
                <a:solidFill>
                  <a:srgbClr val="595B57"/>
                </a:solidFill>
                <a:latin typeface="+mn-lt"/>
              </a:defRPr>
            </a:lvl4pPr>
            <a:lvl5pPr>
              <a:defRPr sz="1600">
                <a:solidFill>
                  <a:srgbClr val="595B57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620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68780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35162"/>
            <a:ext cx="4040188" cy="39322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041775" cy="687800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35162"/>
            <a:ext cx="4041775" cy="39322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455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63976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527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110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4425950" cy="56253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5085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3239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5237"/>
            <a:ext cx="82296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45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50" r:id="rId3"/>
    <p:sldLayoutId id="2147483657" r:id="rId4"/>
    <p:sldLayoutId id="2147483651" r:id="rId5"/>
    <p:sldLayoutId id="2147483653" r:id="rId6"/>
    <p:sldLayoutId id="2147483656" r:id="rId7"/>
    <p:sldLayoutId id="2147483658" r:id="rId8"/>
    <p:sldLayoutId id="2147483654" r:id="rId9"/>
    <p:sldLayoutId id="2147483655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600" b="0" i="0" kern="1200">
          <a:solidFill>
            <a:srgbClr val="595B57"/>
          </a:solidFill>
          <a:latin typeface="+mj-lt"/>
          <a:ea typeface="+mj-ea"/>
          <a:cs typeface="Arial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b="0" i="0" kern="1200">
          <a:solidFill>
            <a:srgbClr val="595B57"/>
          </a:solidFill>
          <a:latin typeface="+mn-lt"/>
          <a:ea typeface="+mn-ea"/>
          <a:cs typeface="Arial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b="0" i="0" kern="1200">
          <a:solidFill>
            <a:srgbClr val="595B57"/>
          </a:solidFill>
          <a:latin typeface="+mn-lt"/>
          <a:ea typeface="+mn-ea"/>
          <a:cs typeface="Arial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b="0" i="0" kern="1200">
          <a:solidFill>
            <a:srgbClr val="595B57"/>
          </a:solidFill>
          <a:latin typeface="+mn-lt"/>
          <a:ea typeface="+mn-ea"/>
          <a:cs typeface="Arial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b="0" i="0" kern="1200">
          <a:solidFill>
            <a:srgbClr val="595B57"/>
          </a:solidFill>
          <a:latin typeface="+mn-lt"/>
          <a:ea typeface="+mn-ea"/>
          <a:cs typeface="Arial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b="0" i="0" kern="1200">
          <a:solidFill>
            <a:srgbClr val="595B57"/>
          </a:solidFill>
          <a:latin typeface="+mn-lt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bpb0716\Downloads\dreamstime_12359162.tif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PowerPoint_HexTem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5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3886200"/>
            <a:ext cx="4606925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800" b="1" cap="all" spc="300" dirty="0">
              <a:solidFill>
                <a:srgbClr val="595B57"/>
              </a:solidFill>
              <a:ea typeface="Malgun Gothic" panose="020B0503020000020004" pitchFamily="34" charset="-127"/>
              <a:cs typeface="Helvetica Neue Medium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48840"/>
            <a:ext cx="2895600" cy="365125"/>
          </a:xfrm>
        </p:spPr>
        <p:txBody>
          <a:bodyPr/>
          <a:lstStyle/>
          <a:p>
            <a:r>
              <a:rPr lang="en-US" dirty="0" smtClean="0">
                <a:latin typeface="HelveticaNeueLT Std Lt" pitchFamily="34" charset="0"/>
                <a:cs typeface="Helvetica Neue Light"/>
              </a:rPr>
              <a:t>P2 Confidential</a:t>
            </a:r>
            <a:endParaRPr lang="en-US" dirty="0">
              <a:latin typeface="HelveticaNeueLT Std Lt" pitchFamily="34" charset="0"/>
              <a:cs typeface="Helvetica Neue Light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1001" y="5029200"/>
            <a:ext cx="55626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800" cap="all" spc="300" dirty="0">
              <a:solidFill>
                <a:srgbClr val="595B57"/>
              </a:solidFill>
              <a:latin typeface="HelveticaNeueLT Std Med" pitchFamily="34" charset="0"/>
              <a:ea typeface="Malgun Gothic" panose="020B0503020000020004" pitchFamily="34" charset="-127"/>
              <a:cs typeface="Helvetica Neue Medium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</a:t>
            </a:fld>
            <a:endParaRPr lang="en-US"/>
          </a:p>
        </p:txBody>
      </p:sp>
      <p:pic>
        <p:nvPicPr>
          <p:cNvPr id="11" name="Content Placeholder 5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70981"/>
            <a:ext cx="5943600" cy="1767419"/>
          </a:xfr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757163" y="2603376"/>
            <a:ext cx="4606925" cy="2841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000" cap="all" spc="300" dirty="0">
              <a:solidFill>
                <a:srgbClr val="595B57"/>
              </a:solidFill>
              <a:ea typeface="Malgun Gothic" panose="020B0503020000020004" pitchFamily="34" charset="-127"/>
              <a:cs typeface="Arial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179511" y="2996952"/>
            <a:ext cx="4884613" cy="28083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b="1" dirty="0" err="1"/>
              <a:t>P2</a:t>
            </a:r>
            <a:r>
              <a:rPr lang="en-US" sz="3200" b="1" dirty="0"/>
              <a:t> Explorer and Server 4 Training Presentation</a:t>
            </a:r>
          </a:p>
          <a:p>
            <a:pPr marL="0" indent="0" algn="ctr">
              <a:buNone/>
            </a:pPr>
            <a:r>
              <a:rPr lang="en-US" sz="3200"/>
              <a:t>Adding </a:t>
            </a:r>
            <a:r>
              <a:rPr lang="en-US" sz="3200" smtClean="0"/>
              <a:t>Queries to </a:t>
            </a:r>
            <a:r>
              <a:rPr lang="en-US" sz="3200" dirty="0" err="1"/>
              <a:t>P2</a:t>
            </a:r>
            <a:r>
              <a:rPr lang="en-US" sz="3200" dirty="0"/>
              <a:t> Server</a:t>
            </a:r>
          </a:p>
        </p:txBody>
      </p:sp>
    </p:spTree>
    <p:extLst>
      <p:ext uri="{BB962C8B-B14F-4D97-AF65-F5344CB8AC3E}">
        <p14:creationId xmlns:p14="http://schemas.microsoft.com/office/powerpoint/2010/main" val="210500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628800"/>
            <a:ext cx="3960440" cy="1944216"/>
          </a:xfrm>
        </p:spPr>
        <p:txBody>
          <a:bodyPr>
            <a:noAutofit/>
          </a:bodyPr>
          <a:lstStyle/>
          <a:p>
            <a:pPr algn="ctr"/>
            <a:r>
              <a:rPr lang="en-AU" sz="4000" b="1" dirty="0" smtClean="0"/>
              <a:t>Thank You.</a:t>
            </a:r>
            <a:br>
              <a:rPr lang="en-AU" sz="4000" b="1" dirty="0" smtClean="0"/>
            </a:br>
            <a:r>
              <a:rPr lang="en-AU" sz="4000" b="1" dirty="0" smtClean="0"/>
              <a:t>Questions?</a:t>
            </a:r>
            <a:endParaRPr lang="en-US" sz="40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8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You have a </a:t>
            </a:r>
            <a:r>
              <a:rPr lang="en-AU" dirty="0" err="1" smtClean="0"/>
              <a:t>P2</a:t>
            </a:r>
            <a:r>
              <a:rPr lang="en-AU" dirty="0" smtClean="0"/>
              <a:t> Server database</a:t>
            </a:r>
            <a:br>
              <a:rPr lang="en-AU" dirty="0" smtClean="0"/>
            </a:br>
            <a:r>
              <a:rPr lang="en-AU" dirty="0" smtClean="0"/>
              <a:t>set up, in Microsoft SQL Server.</a:t>
            </a:r>
            <a:br>
              <a:rPr lang="en-AU" dirty="0" smtClean="0"/>
            </a:br>
            <a:r>
              <a:rPr lang="en-AU" dirty="0" smtClean="0"/>
              <a:t>For example: </a:t>
            </a:r>
            <a:br>
              <a:rPr lang="en-AU" dirty="0" smtClean="0"/>
            </a:br>
            <a:r>
              <a:rPr lang="en-AU" dirty="0" err="1" smtClean="0"/>
              <a:t>dasboarddev01_Server</a:t>
            </a:r>
            <a:endParaRPr lang="en-AU" dirty="0"/>
          </a:p>
          <a:p>
            <a:r>
              <a:rPr lang="en-AU" dirty="0" smtClean="0"/>
              <a:t>You have a data source </a:t>
            </a:r>
            <a:br>
              <a:rPr lang="en-AU" dirty="0" smtClean="0"/>
            </a:br>
            <a:r>
              <a:rPr lang="en-AU" dirty="0" smtClean="0"/>
              <a:t>and data source parameters, </a:t>
            </a:r>
            <a:br>
              <a:rPr lang="en-AU" dirty="0" smtClean="0"/>
            </a:br>
            <a:r>
              <a:rPr lang="en-AU" dirty="0" smtClean="0"/>
              <a:t>with valid connection details to</a:t>
            </a:r>
            <a:br>
              <a:rPr lang="en-AU" dirty="0" smtClean="0"/>
            </a:br>
            <a:r>
              <a:rPr lang="en-AU" dirty="0" smtClean="0"/>
              <a:t>your source data. (A row in </a:t>
            </a:r>
            <a:br>
              <a:rPr lang="en-AU" dirty="0" smtClean="0"/>
            </a:br>
            <a:r>
              <a:rPr lang="en-AU" b="1" dirty="0" err="1" smtClean="0"/>
              <a:t>dbo.Datasource</a:t>
            </a:r>
            <a:r>
              <a:rPr lang="en-AU" dirty="0" smtClean="0"/>
              <a:t> and several </a:t>
            </a:r>
            <a:br>
              <a:rPr lang="en-AU" dirty="0" smtClean="0"/>
            </a:br>
            <a:r>
              <a:rPr lang="en-AU" dirty="0" smtClean="0"/>
              <a:t>rows in </a:t>
            </a:r>
            <a:r>
              <a:rPr lang="en-AU" b="1" dirty="0" err="1"/>
              <a:t>dbo.DatasourceParameter</a:t>
            </a:r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Prerequisites</a:t>
            </a:r>
            <a:endParaRPr lang="en-US" dirty="0"/>
          </a:p>
        </p:txBody>
      </p:sp>
      <p:pic>
        <p:nvPicPr>
          <p:cNvPr id="6" name="Picture 5" descr="C:\Users\gxl1129\AppData\Local\Temp\SNAGHTML1975233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052736"/>
            <a:ext cx="2017143" cy="527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52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You are going to store a SQL query (with specially configured </a:t>
            </a:r>
            <a:r>
              <a:rPr lang="en-AU" dirty="0" err="1" smtClean="0"/>
              <a:t>P2</a:t>
            </a:r>
            <a:r>
              <a:rPr lang="en-AU" dirty="0" smtClean="0"/>
              <a:t> Server parameters), as well as a reference to that query string.</a:t>
            </a:r>
          </a:p>
          <a:p>
            <a:r>
              <a:rPr lang="en-AU" dirty="0" smtClean="0"/>
              <a:t>First add the query reference to table </a:t>
            </a:r>
            <a:r>
              <a:rPr lang="en-AU" b="1" dirty="0" smtClean="0"/>
              <a:t>Entity</a:t>
            </a:r>
          </a:p>
          <a:p>
            <a:r>
              <a:rPr lang="en-AU" dirty="0"/>
              <a:t>Next </a:t>
            </a:r>
            <a:r>
              <a:rPr lang="en-AU" dirty="0" smtClean="0"/>
              <a:t>add the query string to table </a:t>
            </a:r>
            <a:r>
              <a:rPr lang="en-AU" b="1" dirty="0" err="1" smtClean="0"/>
              <a:t>NativeName</a:t>
            </a:r>
            <a:endParaRPr lang="en-AU" b="1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Add a New Query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12914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AU" dirty="0"/>
              <a:t>Open Microsoft SQL </a:t>
            </a:r>
            <a:r>
              <a:rPr lang="en-AU" dirty="0" smtClean="0"/>
              <a:t>Server </a:t>
            </a:r>
            <a:r>
              <a:rPr lang="en-AU" dirty="0"/>
              <a:t>Management Studio </a:t>
            </a:r>
            <a:r>
              <a:rPr lang="en-AU" dirty="0" smtClean="0"/>
              <a:t>(</a:t>
            </a:r>
            <a:r>
              <a:rPr lang="en-AU" dirty="0"/>
              <a:t>as an Administrator)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Open your </a:t>
            </a:r>
            <a:r>
              <a:rPr lang="en-AU" dirty="0" err="1"/>
              <a:t>P2</a:t>
            </a:r>
            <a:r>
              <a:rPr lang="en-AU" dirty="0"/>
              <a:t> Server database </a:t>
            </a:r>
            <a:r>
              <a:rPr lang="en-AU" dirty="0" smtClean="0"/>
              <a:t>(</a:t>
            </a:r>
            <a:r>
              <a:rPr lang="en-AU" dirty="0"/>
              <a:t>in this example, it’s called </a:t>
            </a:r>
            <a:r>
              <a:rPr lang="en-AU" dirty="0" err="1" smtClean="0"/>
              <a:t>dashboarddev01_Server</a:t>
            </a:r>
            <a:r>
              <a:rPr lang="en-AU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Expand the Tables.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Right-click on </a:t>
            </a:r>
            <a:r>
              <a:rPr lang="en-AU" b="1" dirty="0" err="1" smtClean="0"/>
              <a:t>dbo.Entity</a:t>
            </a:r>
            <a:r>
              <a:rPr lang="en-AU" dirty="0" smtClean="0"/>
              <a:t>, and </a:t>
            </a:r>
            <a:r>
              <a:rPr lang="en-AU" dirty="0"/>
              <a:t>select </a:t>
            </a:r>
            <a:r>
              <a:rPr lang="en-AU" b="1" dirty="0"/>
              <a:t>Edit Top 200</a:t>
            </a:r>
            <a:r>
              <a:rPr lang="en-AU" dirty="0"/>
              <a:t> </a:t>
            </a:r>
            <a:r>
              <a:rPr lang="en-AU" dirty="0" smtClean="0"/>
              <a:t>from </a:t>
            </a:r>
            <a:r>
              <a:rPr lang="en-AU" dirty="0"/>
              <a:t>the pop-up menu</a:t>
            </a:r>
            <a:r>
              <a:rPr lang="en-AU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 smtClean="0"/>
              <a:t>Add a new row.</a:t>
            </a:r>
            <a:endParaRPr lang="en-AU" dirty="0"/>
          </a:p>
          <a:p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Insert the Entity Row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89693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AU" dirty="0" smtClean="0"/>
              <a:t>Now type in the columns for your new entity. (Note that this entity is of type query </a:t>
            </a:r>
            <a:r>
              <a:rPr lang="en-AU" b="1" dirty="0" smtClean="0"/>
              <a:t>3. </a:t>
            </a:r>
            <a:r>
              <a:rPr lang="en-AU" dirty="0" smtClean="0"/>
              <a:t>There are other types of entity that you can store as well).</a:t>
            </a:r>
          </a:p>
          <a:p>
            <a:r>
              <a:rPr lang="en-AU" dirty="0" smtClean="0"/>
              <a:t>Columns:</a:t>
            </a:r>
          </a:p>
          <a:p>
            <a:pPr lvl="1"/>
            <a:r>
              <a:rPr lang="en-AU" b="1" dirty="0"/>
              <a:t>Id: </a:t>
            </a:r>
            <a:r>
              <a:rPr lang="en-AU" dirty="0"/>
              <a:t>Primary key. </a:t>
            </a:r>
            <a:r>
              <a:rPr lang="en-AU" u="sng" dirty="0"/>
              <a:t>You will use this when you add the query string later</a:t>
            </a:r>
            <a:r>
              <a:rPr lang="en-AU" dirty="0"/>
              <a:t>.</a:t>
            </a:r>
          </a:p>
          <a:p>
            <a:pPr lvl="1"/>
            <a:r>
              <a:rPr lang="en-AU" b="1" dirty="0"/>
              <a:t>Name: </a:t>
            </a:r>
            <a:r>
              <a:rPr lang="en-AU" dirty="0"/>
              <a:t>A unique name to describe the query (the trend is to include the Dashboard name here, e.g. Land)</a:t>
            </a:r>
          </a:p>
          <a:p>
            <a:pPr lvl="1"/>
            <a:r>
              <a:rPr lang="en-AU" b="1" dirty="0"/>
              <a:t>Description: </a:t>
            </a:r>
            <a:r>
              <a:rPr lang="en-AU" dirty="0"/>
              <a:t>A description, giving more details</a:t>
            </a:r>
          </a:p>
          <a:p>
            <a:pPr lvl="1"/>
            <a:r>
              <a:rPr lang="en-AU" b="1" dirty="0"/>
              <a:t>Type: </a:t>
            </a:r>
            <a:r>
              <a:rPr lang="en-AU" dirty="0"/>
              <a:t>3</a:t>
            </a:r>
          </a:p>
          <a:p>
            <a:pPr lvl="1"/>
            <a:r>
              <a:rPr lang="en-AU" b="1" dirty="0" err="1"/>
              <a:t>LastModified</a:t>
            </a:r>
            <a:r>
              <a:rPr lang="en-AU" b="1" dirty="0"/>
              <a:t>: </a:t>
            </a:r>
            <a:r>
              <a:rPr lang="en-AU" b="1" dirty="0" smtClean="0"/>
              <a:t>(</a:t>
            </a:r>
            <a:r>
              <a:rPr lang="en-AU" dirty="0" smtClean="0"/>
              <a:t>System date and time)</a:t>
            </a:r>
            <a:endParaRPr lang="en-AU" dirty="0"/>
          </a:p>
          <a:p>
            <a:pPr lvl="1"/>
            <a:r>
              <a:rPr lang="en-AU" b="1" dirty="0"/>
              <a:t>ACL: </a:t>
            </a:r>
            <a:r>
              <a:rPr lang="en-AU" dirty="0"/>
              <a:t>Leave as </a:t>
            </a:r>
            <a:r>
              <a:rPr lang="en-AU" dirty="0" smtClean="0"/>
              <a:t>null</a:t>
            </a:r>
          </a:p>
          <a:p>
            <a:r>
              <a:rPr lang="en-AU" dirty="0" smtClean="0"/>
              <a:t>Click </a:t>
            </a:r>
            <a:r>
              <a:rPr lang="en-AU" b="1" dirty="0" smtClean="0"/>
              <a:t>Execute SQL </a:t>
            </a:r>
          </a:p>
          <a:p>
            <a:pPr lvl="1"/>
            <a:endParaRPr lang="en-AU" b="1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Entity Columns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301208"/>
            <a:ext cx="27622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9406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AU" dirty="0" smtClean="0"/>
              <a:t>Still in your </a:t>
            </a:r>
            <a:r>
              <a:rPr lang="en-AU" dirty="0" err="1" smtClean="0"/>
              <a:t>P2</a:t>
            </a:r>
            <a:r>
              <a:rPr lang="en-AU" dirty="0" smtClean="0"/>
              <a:t> Server database…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 smtClean="0"/>
              <a:t>Expand </a:t>
            </a:r>
            <a:r>
              <a:rPr lang="en-AU" dirty="0"/>
              <a:t>the Tables.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Right-click on </a:t>
            </a:r>
            <a:r>
              <a:rPr lang="en-AU" b="1" dirty="0" err="1" smtClean="0"/>
              <a:t>dbo.NativeName</a:t>
            </a:r>
            <a:r>
              <a:rPr lang="en-AU" dirty="0" smtClean="0"/>
              <a:t>, and </a:t>
            </a:r>
            <a:r>
              <a:rPr lang="en-AU" dirty="0"/>
              <a:t>select </a:t>
            </a:r>
            <a:r>
              <a:rPr lang="en-AU" b="1" dirty="0"/>
              <a:t>Edit Top 200</a:t>
            </a:r>
            <a:r>
              <a:rPr lang="en-AU" dirty="0"/>
              <a:t> </a:t>
            </a:r>
            <a:r>
              <a:rPr lang="en-AU" dirty="0" smtClean="0"/>
              <a:t>from </a:t>
            </a:r>
            <a:r>
              <a:rPr lang="en-AU" dirty="0"/>
              <a:t>the pop-up menu</a:t>
            </a:r>
            <a:r>
              <a:rPr lang="en-AU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 smtClean="0"/>
              <a:t>Add a </a:t>
            </a:r>
            <a:r>
              <a:rPr lang="en-AU" smtClean="0"/>
              <a:t>new row.</a:t>
            </a:r>
            <a:endParaRPr lang="en-AU" dirty="0"/>
          </a:p>
          <a:p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Insert the </a:t>
            </a:r>
            <a:r>
              <a:rPr lang="en-AU" dirty="0" err="1" smtClean="0"/>
              <a:t>NativeName</a:t>
            </a:r>
            <a:r>
              <a:rPr lang="en-AU" dirty="0" smtClean="0"/>
              <a:t> Row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46335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Now type in the columns for your new </a:t>
            </a:r>
            <a:r>
              <a:rPr lang="en-AU" dirty="0" err="1" smtClean="0"/>
              <a:t>nativename</a:t>
            </a:r>
            <a:r>
              <a:rPr lang="en-AU" dirty="0" smtClean="0"/>
              <a:t>. </a:t>
            </a:r>
          </a:p>
          <a:p>
            <a:r>
              <a:rPr lang="en-AU" dirty="0" smtClean="0"/>
              <a:t>Columns:</a:t>
            </a:r>
          </a:p>
          <a:p>
            <a:pPr lvl="1"/>
            <a:r>
              <a:rPr lang="en-AU" b="1" dirty="0"/>
              <a:t>Id: </a:t>
            </a:r>
            <a:r>
              <a:rPr lang="en-AU" dirty="0"/>
              <a:t>Primary key</a:t>
            </a:r>
            <a:r>
              <a:rPr lang="en-AU" dirty="0" smtClean="0"/>
              <a:t>.</a:t>
            </a:r>
            <a:endParaRPr lang="en-AU" dirty="0"/>
          </a:p>
          <a:p>
            <a:pPr lvl="1"/>
            <a:r>
              <a:rPr lang="en-AU" b="1" dirty="0" err="1" smtClean="0"/>
              <a:t>EntityId</a:t>
            </a:r>
            <a:r>
              <a:rPr lang="en-AU" b="1" dirty="0" smtClean="0"/>
              <a:t>: </a:t>
            </a:r>
            <a:r>
              <a:rPr lang="en-AU" dirty="0"/>
              <a:t>Use </a:t>
            </a:r>
            <a:r>
              <a:rPr lang="en-AU" dirty="0" smtClean="0"/>
              <a:t>the id from the entity that you just added. This connects the query (nativename.name) to the query name (entity.name).</a:t>
            </a:r>
            <a:endParaRPr lang="en-AU" dirty="0"/>
          </a:p>
          <a:p>
            <a:pPr lvl="1"/>
            <a:r>
              <a:rPr lang="en-AU" b="1" dirty="0" err="1" smtClean="0"/>
              <a:t>DatasourceId</a:t>
            </a:r>
            <a:r>
              <a:rPr lang="en-AU" b="1" dirty="0" smtClean="0"/>
              <a:t>: </a:t>
            </a:r>
            <a:r>
              <a:rPr lang="en-AU" dirty="0" smtClean="0"/>
              <a:t>This is the id that was assigned when you added the new data source.</a:t>
            </a:r>
          </a:p>
          <a:p>
            <a:pPr lvl="1"/>
            <a:r>
              <a:rPr lang="en-AU" b="1" dirty="0" smtClean="0"/>
              <a:t>Name: </a:t>
            </a:r>
            <a:r>
              <a:rPr lang="en-AU" dirty="0" smtClean="0"/>
              <a:t>Type your SQL query in here (example below)</a:t>
            </a:r>
          </a:p>
          <a:p>
            <a:pPr lvl="1"/>
            <a:r>
              <a:rPr lang="en-AU" b="1" dirty="0" err="1" smtClean="0"/>
              <a:t>LastModified</a:t>
            </a:r>
            <a:r>
              <a:rPr lang="en-AU" b="1" dirty="0"/>
              <a:t>: </a:t>
            </a:r>
            <a:r>
              <a:rPr lang="en-AU" dirty="0"/>
              <a:t>(System date and time)</a:t>
            </a:r>
            <a:endParaRPr lang="en-AU" b="1" dirty="0"/>
          </a:p>
          <a:p>
            <a:r>
              <a:rPr lang="en-AU" dirty="0" smtClean="0"/>
              <a:t>Click </a:t>
            </a:r>
            <a:r>
              <a:rPr lang="en-AU" b="1" dirty="0" smtClean="0"/>
              <a:t>Execute SQL </a:t>
            </a:r>
          </a:p>
          <a:p>
            <a:pPr lvl="1"/>
            <a:endParaRPr lang="en-AU" b="1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NativeName</a:t>
            </a:r>
            <a:r>
              <a:rPr lang="en-AU" dirty="0" smtClean="0"/>
              <a:t> Columns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005" y="5284979"/>
            <a:ext cx="27622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0045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Your query can be simple or complex. </a:t>
            </a:r>
          </a:p>
          <a:p>
            <a:r>
              <a:rPr lang="en-AU" dirty="0" smtClean="0"/>
              <a:t>For a more complex query, </a:t>
            </a:r>
            <a:r>
              <a:rPr lang="en-AU" dirty="0" smtClean="0"/>
              <a:t>first test it out </a:t>
            </a:r>
            <a:r>
              <a:rPr lang="en-AU" dirty="0" smtClean="0"/>
              <a:t>in your source database</a:t>
            </a:r>
            <a:r>
              <a:rPr lang="en-AU" dirty="0" smtClean="0"/>
              <a:t>. You will need to substitute the parameters before you copy the query string into the nativename.name column.</a:t>
            </a:r>
          </a:p>
          <a:p>
            <a:r>
              <a:rPr lang="en-AU" dirty="0" smtClean="0"/>
              <a:t>See the example code snippet on the next page. This is from an accounting query. Parameters are highlighted: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More about the </a:t>
            </a:r>
            <a:r>
              <a:rPr lang="en-AU" dirty="0" err="1" smtClean="0"/>
              <a:t>NativeName.Name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39474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NativeName.Name</a:t>
            </a:r>
            <a:r>
              <a:rPr lang="en-AU" dirty="0" smtClean="0"/>
              <a:t> Example</a:t>
            </a:r>
            <a:endParaRPr lang="en-AU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997" y="1219200"/>
            <a:ext cx="597000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4026868"/>
      </p:ext>
    </p:extLst>
  </p:cSld>
  <p:clrMapOvr>
    <a:masterClrMapping/>
  </p:clrMapOvr>
</p:sld>
</file>

<file path=ppt/theme/theme1.xml><?xml version="1.0" encoding="utf-8"?>
<a:theme xmlns:a="http://schemas.openxmlformats.org/drawingml/2006/main" name="P2_Corporate_Presentation_8_20_2013_Template">
  <a:themeElements>
    <a:clrScheme name="P2 (2013)">
      <a:dk1>
        <a:srgbClr val="000000"/>
      </a:dk1>
      <a:lt1>
        <a:srgbClr val="FFFFFF"/>
      </a:lt1>
      <a:dk2>
        <a:srgbClr val="00A1DE"/>
      </a:dk2>
      <a:lt2>
        <a:srgbClr val="FFFFFF"/>
      </a:lt2>
      <a:accent1>
        <a:srgbClr val="00A1DE"/>
      </a:accent1>
      <a:accent2>
        <a:srgbClr val="82BE5A"/>
      </a:accent2>
      <a:accent3>
        <a:srgbClr val="737373"/>
      </a:accent3>
      <a:accent4>
        <a:srgbClr val="00516E"/>
      </a:accent4>
      <a:accent5>
        <a:srgbClr val="628744"/>
      </a:accent5>
      <a:accent6>
        <a:srgbClr val="415F2D"/>
      </a:accent6>
      <a:hlink>
        <a:srgbClr val="A3A3A3"/>
      </a:hlink>
      <a:folHlink>
        <a:srgbClr val="3A3A3A"/>
      </a:folHlink>
    </a:clrScheme>
    <a:fontScheme name="Custom 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pyright_x0020_Year xmlns="123014a7-a100-4d54-b927-1560aa753183">2013</Copyright_x0020_Year>
    <_dlc_DocId xmlns="123014a7-a100-4d54-b927-1560aa753183">ISSDOC-2030-92</_dlc_DocId>
    <Security_x0020_Footer xmlns="123014a7-a100-4d54-b927-1560aa753183">CONFIDENTIAL</Security_x0020_Footer>
    <Current_x0020_Version xmlns="123014a7-a100-4d54-b927-1560aa753183">0.4</Current_x0020_Version>
    <P2_x0020_Author xmlns="123014a7-a100-4d54-b927-1560aa753183">Gabriele Lang</P2_x0020_Author>
    <_dlc_DocIdUrl xmlns="123014a7-a100-4d54-b927-1560aa753183">
      <Url>http://marvin/products/explorer/team/_layouts/DocIdRedir.aspx?ID=ISSDOC-2030-92</Url>
      <Description>ISSDOC-2030-92</Description>
    </_dlc_DocIdUrl>
    <Release_x0020_Status xmlns="123014a7-a100-4d54-b927-1560aa753183">.</Release_x0020_Status>
    <Issue_x0020_Date xmlns="123014a7-a100-4d54-b927-1560aa753183">2013-08-08T16:00:00+00:00</Issue_x0020_Date>
    <KpiDescription xmlns="http://schemas.microsoft.com/sharepoint/v3">Training slides - Add a query to P2 Server</KpiDescription>
    <ISS_x0020_Author xmlns="123014a7-a100-4d54-b927-1560aa753183">
      <UserInfo>
        <DisplayName/>
        <AccountId xsi:nil="true"/>
        <AccountType/>
      </UserInfo>
    </ISS_x0020_Author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ISS Document" ma:contentTypeID="0x010100EBF5A323BDC6B34CA36DE65A1CC1A5311D00C32172477A14984BBBB1A5B83A9E3C3E" ma:contentTypeVersion="19" ma:contentTypeDescription="Basic ISS document" ma:contentTypeScope="" ma:versionID="acd0d44c64cad47297b178b9141fe8a0">
  <xsd:schema xmlns:xsd="http://www.w3.org/2001/XMLSchema" xmlns:xs="http://www.w3.org/2001/XMLSchema" xmlns:p="http://schemas.microsoft.com/office/2006/metadata/properties" xmlns:ns1="http://schemas.microsoft.com/sharepoint/v3" xmlns:ns3="123014a7-a100-4d54-b927-1560aa753183" targetNamespace="http://schemas.microsoft.com/office/2006/metadata/properties" ma:root="true" ma:fieldsID="f27c625af93eb0d03bf2f5b5a040da0a" ns1:_="" ns3:_="">
    <xsd:import namespace="http://schemas.microsoft.com/sharepoint/v3"/>
    <xsd:import namespace="123014a7-a100-4d54-b927-1560aa753183"/>
    <xsd:element name="properties">
      <xsd:complexType>
        <xsd:sequence>
          <xsd:element name="documentManagement">
            <xsd:complexType>
              <xsd:all>
                <xsd:element ref="ns1:KpiDescription" minOccurs="0"/>
                <xsd:element ref="ns3:Security_x0020_Footer" minOccurs="0"/>
                <xsd:element ref="ns3:Copyright_x0020_Year" minOccurs="0"/>
                <xsd:element ref="ns3:Release_x0020_Status" minOccurs="0"/>
                <xsd:element ref="ns3:_dlc_DocId" minOccurs="0"/>
                <xsd:element ref="ns3:_dlc_DocIdUrl" minOccurs="0"/>
                <xsd:element ref="ns3:_dlc_DocIdPersistId" minOccurs="0"/>
                <xsd:element ref="ns3:Current_x0020_Version" minOccurs="0"/>
                <xsd:element ref="ns3:Issue_x0020_Date" minOccurs="0"/>
                <xsd:element ref="ns3:ISS_x0020_Author" minOccurs="0"/>
                <xsd:element ref="ns3:P2_x0020_Autho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KpiDescription" ma:index="2" nillable="true" ma:displayName="Description" ma:description="The description provides information about the purpose of the goal." ma:internalName="KpiDescription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3014a7-a100-4d54-b927-1560aa753183" elementFormDefault="qualified">
    <xsd:import namespace="http://schemas.microsoft.com/office/2006/documentManagement/types"/>
    <xsd:import namespace="http://schemas.microsoft.com/office/infopath/2007/PartnerControls"/>
    <xsd:element name="Security_x0020_Footer" ma:index="3" nillable="true" ma:displayName="Security Footer" ma:default="CONFIDENTIAL" ma:description="The ISS Security Footer for documents" ma:format="Dropdown" ma:internalName="Security_x0020_Footer" ma:readOnly="false">
      <xsd:simpleType>
        <xsd:restriction base="dms:Choice">
          <xsd:enumeration value="CONFIDENTIAL"/>
          <xsd:enumeration value="CONFIDENTIAL - INTERNAL USE ONLY"/>
        </xsd:restriction>
      </xsd:simpleType>
    </xsd:element>
    <xsd:element name="Copyright_x0020_Year" ma:index="4" nillable="true" ma:displayName="Copyright Year" ma:default="2014" ma:description="The year that this document is published." ma:internalName="Copyright_x0020_Year" ma:readOnly="false">
      <xsd:simpleType>
        <xsd:restriction base="dms:Text">
          <xsd:maxLength value="255"/>
        </xsd:restriction>
      </xsd:simpleType>
    </xsd:element>
    <xsd:element name="Release_x0020_Status" ma:index="5" nillable="true" ma:displayName="Release Status" ma:default="DRAFT" ma:format="Dropdown" ma:internalName="Release_x0020_Status">
      <xsd:simpleType>
        <xsd:restriction base="dms:Choice">
          <xsd:enumeration value="DRAFT"/>
          <xsd:enumeration value="."/>
        </xsd:restriction>
      </xsd:simpleType>
    </xsd:element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Current_x0020_Version" ma:index="16" nillable="true" ma:displayName="Current Version" ma:description="The current version number of the file in SharePoint." ma:hidden="true" ma:internalName="Current_x0020_Version" ma:readOnly="false">
      <xsd:simpleType>
        <xsd:restriction base="dms:Text"/>
      </xsd:simpleType>
    </xsd:element>
    <xsd:element name="Issue_x0020_Date" ma:index="17" nillable="true" ma:displayName="Issue Date" ma:default="[today]" ma:description="The date this document is being issued." ma:format="DateOnly" ma:internalName="Issue_x0020_Date">
      <xsd:simpleType>
        <xsd:restriction base="dms:DateTime"/>
      </xsd:simpleType>
    </xsd:element>
    <xsd:element name="ISS_x0020_Author" ma:index="18" nillable="true" ma:displayName="ISS Author" ma:description="Use the people picker to specify the name of the ISS employee who is responsible for this document." ma:hidden="true" ma:list="UserInfo" ma:SharePointGroup="0" ma:internalName="ISS_x0020_Author" ma:readOnly="false" ma:showField="Titl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P2_x0020_Author" ma:index="19" nillable="true" ma:displayName="P2 Author" ma:description="Name of the author of this document (first name and last name)." ma:internalName="P2_x0020_Autho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1" ma:displayName="Title"/>
        <xsd:element ref="dc:subject" minOccurs="0" maxOccurs="1"/>
        <xsd:element ref="dc:description" minOccurs="0" maxOccurs="1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A1D6A85-77DD-4651-A00D-12A74F0298A6}"/>
</file>

<file path=customXml/itemProps2.xml><?xml version="1.0" encoding="utf-8"?>
<ds:datastoreItem xmlns:ds="http://schemas.openxmlformats.org/officeDocument/2006/customXml" ds:itemID="{AFBE95D2-D43F-4A9C-9B09-209951D91620}"/>
</file>

<file path=customXml/itemProps3.xml><?xml version="1.0" encoding="utf-8"?>
<ds:datastoreItem xmlns:ds="http://schemas.openxmlformats.org/officeDocument/2006/customXml" ds:itemID="{51258B58-9A3D-4669-88EB-DC81FFCE9534}"/>
</file>

<file path=customXml/itemProps4.xml><?xml version="1.0" encoding="utf-8"?>
<ds:datastoreItem xmlns:ds="http://schemas.openxmlformats.org/officeDocument/2006/customXml" ds:itemID="{6F35FB84-5B43-40B6-B1BB-FC8A55A7363C}"/>
</file>

<file path=docProps/app.xml><?xml version="1.0" encoding="utf-8"?>
<Properties xmlns="http://schemas.openxmlformats.org/officeDocument/2006/extended-properties" xmlns:vt="http://schemas.openxmlformats.org/officeDocument/2006/docPropsVTypes">
  <Template>P2_Corporate_Presentation_8_20_2013_Template</Template>
  <TotalTime>531</TotalTime>
  <Words>445</Words>
  <Application>Microsoft Office PowerPoint</Application>
  <PresentationFormat>On-screen Show (4:3)</PresentationFormat>
  <Paragraphs>66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P2_Corporate_Presentation_8_20_2013_Template</vt:lpstr>
      <vt:lpstr>PowerPoint Presentation</vt:lpstr>
      <vt:lpstr>Prerequisites</vt:lpstr>
      <vt:lpstr>Add a New Query</vt:lpstr>
      <vt:lpstr>Insert the Entity Row</vt:lpstr>
      <vt:lpstr>Entity Columns</vt:lpstr>
      <vt:lpstr>Insert the NativeName Row</vt:lpstr>
      <vt:lpstr>NativeName Columns</vt:lpstr>
      <vt:lpstr>More about the NativeName.Name</vt:lpstr>
      <vt:lpstr>NativeName.Name Example</vt:lpstr>
      <vt:lpstr>Thank You.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Pang</dc:creator>
  <cp:lastModifiedBy>Lang, Gabriele</cp:lastModifiedBy>
  <cp:revision>67</cp:revision>
  <dcterms:created xsi:type="dcterms:W3CDTF">2013-08-21T07:43:49Z</dcterms:created>
  <dcterms:modified xsi:type="dcterms:W3CDTF">2014-10-21T05:18:39Z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scription0">
    <vt:lpwstr>The new P2 PowerPoint template - also available on The Hub.</vt:lpwstr>
  </property>
  <property fmtid="{D5CDD505-2E9C-101B-9397-08002B2CF9AE}" pid="3" name="TemplateCategory">
    <vt:lpwstr>Sales and Marketing</vt:lpwstr>
  </property>
  <property fmtid="{D5CDD505-2E9C-101B-9397-08002B2CF9AE}" pid="4" name="ContentTypeId">
    <vt:lpwstr>0x010100EBF5A323BDC6B34CA36DE65A1CC1A5311D00C32172477A14984BBBB1A5B83A9E3C3E</vt:lpwstr>
  </property>
  <property fmtid="{D5CDD505-2E9C-101B-9397-08002B2CF9AE}" pid="5" name="_dlc_DocIdItemGuid">
    <vt:lpwstr>4a3f0e4a-24ae-4c8e-9987-87fd0d20d93a</vt:lpwstr>
  </property>
</Properties>
</file>