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5"/>
  </p:notesMasterIdLst>
  <p:sldIdLst>
    <p:sldId id="383" r:id="rId6"/>
    <p:sldId id="286" r:id="rId7"/>
    <p:sldId id="384" r:id="rId8"/>
    <p:sldId id="385" r:id="rId9"/>
    <p:sldId id="386" r:id="rId10"/>
    <p:sldId id="387" r:id="rId11"/>
    <p:sldId id="388" r:id="rId12"/>
    <p:sldId id="389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85611" autoAdjust="0"/>
  </p:normalViewPr>
  <p:slideViewPr>
    <p:cSldViewPr>
      <p:cViewPr varScale="1">
        <p:scale>
          <a:sx n="96" d="100"/>
          <a:sy n="9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1B387-03F1-D44E-A0DA-7343E864F31D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04FD-2658-524B-B78E-3E4839A08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2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04FD-2658-524B-B78E-3E4839A08F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5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pb0716\Downloads\dreamstime_1235916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werPoint_HexTem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054226"/>
            <a:ext cx="4606925" cy="1984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0" i="0" cap="all" spc="300" dirty="0" smtClean="0">
                <a:solidFill>
                  <a:srgbClr val="595B57"/>
                </a:solidFill>
                <a:latin typeface="+mj-lt"/>
                <a:ea typeface="Malgun Gothic" panose="020B0503020000020004" pitchFamily="34" charset="-127"/>
                <a:cs typeface="Arial"/>
              </a:rPr>
              <a:t>Presentation Title</a:t>
            </a:r>
            <a:endParaRPr lang="en-US" sz="4000" b="0" i="0" cap="all" spc="300" dirty="0">
              <a:solidFill>
                <a:srgbClr val="595B57"/>
              </a:solidFill>
              <a:latin typeface="+mj-lt"/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0" i="0" cap="all" spc="300" dirty="0" smtClean="0">
                <a:solidFill>
                  <a:srgbClr val="595B57"/>
                </a:solidFill>
                <a:latin typeface="+mn-lt"/>
                <a:ea typeface="Malgun Gothic" panose="020B0503020000020004" pitchFamily="34" charset="-127"/>
                <a:cs typeface="Arial"/>
              </a:rPr>
              <a:t>Presenter, Date</a:t>
            </a:r>
            <a:endParaRPr lang="en-US" sz="4800" b="0" i="0" cap="all" spc="300" dirty="0">
              <a:solidFill>
                <a:srgbClr val="595B57"/>
              </a:solidFill>
              <a:latin typeface="+mn-lt"/>
              <a:ea typeface="Malgun Gothic" panose="020B0503020000020004" pitchFamily="34" charset="-127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cs typeface="Helvetica Neue Light"/>
              </a:rPr>
              <a:t>P2 Confidential</a:t>
            </a:r>
            <a:endParaRPr lang="en-US" dirty="0" smtClean="0">
              <a:cs typeface="Helvetica Neue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7873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9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1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6841"/>
            <a:ext cx="2057400" cy="5529322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3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pb0716\Downloads\dreamstime_21882192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6016"/>
            <a:ext cx="8991600" cy="683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owerPoint_HexTemp_SubPa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1" r="-9477" b="-7375"/>
          <a:stretch/>
        </p:blipFill>
        <p:spPr>
          <a:xfrm>
            <a:off x="0" y="3692078"/>
            <a:ext cx="1965325" cy="2991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56500" y="5619749"/>
            <a:ext cx="1130300" cy="635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752600" y="5410200"/>
            <a:ext cx="5562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>
                <a:solidFill>
                  <a:srgbClr val="595B57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32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6482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92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77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595B57"/>
                </a:solidFill>
                <a:latin typeface="+mn-lt"/>
              </a:defRPr>
            </a:lvl1pPr>
            <a:lvl2pPr>
              <a:defRPr sz="2000">
                <a:solidFill>
                  <a:srgbClr val="595B57"/>
                </a:solidFill>
                <a:latin typeface="+mn-lt"/>
              </a:defRPr>
            </a:lvl2pPr>
            <a:lvl3pPr>
              <a:defRPr sz="1800">
                <a:solidFill>
                  <a:srgbClr val="595B57"/>
                </a:solidFill>
                <a:latin typeface="+mn-lt"/>
              </a:defRPr>
            </a:lvl3pPr>
            <a:lvl4pPr>
              <a:defRPr sz="1600">
                <a:solidFill>
                  <a:srgbClr val="595B57"/>
                </a:solidFill>
                <a:latin typeface="+mn-lt"/>
              </a:defRPr>
            </a:lvl4pPr>
            <a:lvl5pPr>
              <a:defRPr sz="1600">
                <a:solidFill>
                  <a:srgbClr val="595B57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780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35162"/>
            <a:ext cx="4040188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878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35162"/>
            <a:ext cx="4041775" cy="3932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5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63976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P2 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0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-Recovered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874" y="0"/>
            <a:ext cx="2016125" cy="1193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25950" cy="5625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3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F6B66D0-E483-40E9-88FC-0DC1EA0968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5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7" r:id="rId4"/>
    <p:sldLayoutId id="2147483651" r:id="rId5"/>
    <p:sldLayoutId id="2147483653" r:id="rId6"/>
    <p:sldLayoutId id="2147483656" r:id="rId7"/>
    <p:sldLayoutId id="2147483658" r:id="rId8"/>
    <p:sldLayoutId id="2147483654" r:id="rId9"/>
    <p:sldLayoutId id="2147483655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i="0" kern="1200">
          <a:solidFill>
            <a:srgbClr val="595B57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i="0" kern="1200">
          <a:solidFill>
            <a:srgbClr val="595B57"/>
          </a:solidFill>
          <a:latin typeface="+mn-lt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0" i="0" kern="1200">
          <a:solidFill>
            <a:srgbClr val="595B57"/>
          </a:solidFill>
          <a:latin typeface="+mn-lt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b="0" i="0" kern="1200">
          <a:solidFill>
            <a:srgbClr val="595B57"/>
          </a:solidFill>
          <a:latin typeface="+mn-lt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b="0" i="0" kern="1200">
          <a:solidFill>
            <a:srgbClr val="595B57"/>
          </a:solidFill>
          <a:latin typeface="+mn-lt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bpb0716\Downloads\dreamstime_12359162.t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PowerPoint_HexTe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5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3886200"/>
            <a:ext cx="4606925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b="1" cap="all" spc="300" dirty="0">
              <a:solidFill>
                <a:srgbClr val="595B57"/>
              </a:solidFill>
              <a:ea typeface="Malgun Gothic" panose="020B0503020000020004" pitchFamily="34" charset="-127"/>
              <a:cs typeface="Helvetica Neue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19800"/>
            <a:ext cx="1142786" cy="64201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8840"/>
            <a:ext cx="2895600" cy="365125"/>
          </a:xfrm>
        </p:spPr>
        <p:txBody>
          <a:bodyPr/>
          <a:lstStyle/>
          <a:p>
            <a:r>
              <a:rPr lang="en-US" dirty="0" smtClean="0">
                <a:latin typeface="HelveticaNeueLT Std Lt" pitchFamily="34" charset="0"/>
                <a:cs typeface="Helvetica Neue Light"/>
              </a:rPr>
              <a:t>P2 Confidential</a:t>
            </a:r>
            <a:endParaRPr lang="en-US" dirty="0">
              <a:latin typeface="HelveticaNeueLT Std Lt" pitchFamily="34" charset="0"/>
              <a:cs typeface="Helvetica Neue Ligh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1" y="5029200"/>
            <a:ext cx="5562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cap="all" spc="300" dirty="0">
              <a:solidFill>
                <a:srgbClr val="595B57"/>
              </a:solidFill>
              <a:latin typeface="HelveticaNeueLT Std Med" pitchFamily="34" charset="0"/>
              <a:ea typeface="Malgun Gothic" panose="020B0503020000020004" pitchFamily="34" charset="-127"/>
              <a:cs typeface="Helvetica Neue Mediu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1</a:t>
            </a:fld>
            <a:endParaRPr lang="en-US"/>
          </a:p>
        </p:txBody>
      </p:sp>
      <p:pic>
        <p:nvPicPr>
          <p:cNvPr id="11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70981"/>
            <a:ext cx="5943600" cy="1767419"/>
          </a:xfr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57163" y="2603376"/>
            <a:ext cx="4606925" cy="2841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cap="all" spc="300" dirty="0">
              <a:solidFill>
                <a:srgbClr val="595B57"/>
              </a:solidFill>
              <a:ea typeface="Malgun Gothic" panose="020B0503020000020004" pitchFamily="34" charset="-127"/>
              <a:cs typeface="Arial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79511" y="2996952"/>
            <a:ext cx="4884613" cy="280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b="0" i="0" kern="1200">
                <a:solidFill>
                  <a:srgbClr val="595B57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err="1" smtClean="0"/>
              <a:t>P2</a:t>
            </a:r>
            <a:r>
              <a:rPr lang="en-US" sz="3200" b="1" dirty="0" smtClean="0"/>
              <a:t> Explorer 4.0 Training</a:t>
            </a:r>
          </a:p>
          <a:p>
            <a:pPr marL="0" indent="0" algn="ctr">
              <a:buNone/>
            </a:pPr>
            <a:r>
              <a:rPr lang="en-US" sz="3200" dirty="0" smtClean="0"/>
              <a:t>Explorer Page Controls</a:t>
            </a:r>
          </a:p>
        </p:txBody>
      </p:sp>
    </p:spTree>
    <p:extLst>
      <p:ext uri="{BB962C8B-B14F-4D97-AF65-F5344CB8AC3E}">
        <p14:creationId xmlns:p14="http://schemas.microsoft.com/office/powerpoint/2010/main" val="210500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Here is a page in </a:t>
            </a:r>
            <a:r>
              <a:rPr lang="en-AU" dirty="0" err="1" smtClean="0"/>
              <a:t>P2</a:t>
            </a:r>
            <a:r>
              <a:rPr lang="en-AU" dirty="0" smtClean="0"/>
              <a:t> Explorer Studio Mode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585572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15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controls are listed on the left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                         You can search for a particular </a:t>
            </a:r>
            <a:br>
              <a:rPr lang="en-AU" dirty="0" smtClean="0"/>
            </a:br>
            <a:r>
              <a:rPr lang="en-AU" dirty="0" smtClean="0"/>
              <a:t>                          control…</a:t>
            </a:r>
            <a:br>
              <a:rPr lang="en-AU" dirty="0" smtClean="0"/>
            </a:b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8" y="1196753"/>
            <a:ext cx="1714286" cy="445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998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Click </a:t>
            </a:r>
            <a:r>
              <a:rPr lang="en-AU" b="1" dirty="0" smtClean="0"/>
              <a:t>Add Data Set</a:t>
            </a:r>
          </a:p>
          <a:p>
            <a:r>
              <a:rPr lang="en-AU" dirty="0"/>
              <a:t>The new data set </a:t>
            </a:r>
            <a:r>
              <a:rPr lang="en-AU" dirty="0" smtClean="0"/>
              <a:t>is added on the panel on the right.</a:t>
            </a:r>
          </a:p>
          <a:p>
            <a:r>
              <a:rPr lang="en-AU" dirty="0" smtClean="0"/>
              <a:t>Fill out the properties:</a:t>
            </a:r>
          </a:p>
          <a:p>
            <a:pPr lvl="1"/>
            <a:r>
              <a:rPr lang="en-AU" dirty="0" smtClean="0"/>
              <a:t> </a:t>
            </a:r>
            <a:r>
              <a:rPr lang="en-AU" b="1" dirty="0" err="1" smtClean="0"/>
              <a:t>sortBy</a:t>
            </a:r>
            <a:r>
              <a:rPr lang="en-AU" dirty="0" smtClean="0"/>
              <a:t> Type in the column </a:t>
            </a:r>
            <a:br>
              <a:rPr lang="en-AU" dirty="0" smtClean="0"/>
            </a:br>
            <a:r>
              <a:rPr lang="en-AU" dirty="0" smtClean="0"/>
              <a:t>name that you want to </a:t>
            </a:r>
            <a:br>
              <a:rPr lang="en-AU" dirty="0" smtClean="0"/>
            </a:br>
            <a:r>
              <a:rPr lang="en-AU" dirty="0" smtClean="0"/>
              <a:t>sort by.</a:t>
            </a:r>
          </a:p>
          <a:p>
            <a:pPr lvl="1"/>
            <a:r>
              <a:rPr lang="en-AU" b="1" dirty="0" err="1" smtClean="0"/>
              <a:t>sortDirection</a:t>
            </a:r>
            <a:r>
              <a:rPr lang="en-AU" dirty="0" smtClean="0"/>
              <a:t> Ascending or </a:t>
            </a:r>
            <a:br>
              <a:rPr lang="en-AU" dirty="0" smtClean="0"/>
            </a:br>
            <a:r>
              <a:rPr lang="en-AU" dirty="0" smtClean="0"/>
              <a:t>Descending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The Data Set control is below the main panel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76872"/>
            <a:ext cx="31527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6071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AU" dirty="0" smtClean="0"/>
          </a:p>
          <a:p>
            <a:pPr lvl="1"/>
            <a:r>
              <a:rPr lang="en-AU" b="1" dirty="0" smtClean="0"/>
              <a:t>query </a:t>
            </a:r>
            <a:r>
              <a:rPr lang="en-AU" dirty="0" smtClean="0"/>
              <a:t>The name of the entity in Server.</a:t>
            </a:r>
          </a:p>
          <a:p>
            <a:pPr lvl="1"/>
            <a:r>
              <a:rPr lang="en-AU" dirty="0" smtClean="0"/>
              <a:t>Name The dataset name to </a:t>
            </a:r>
            <a:br>
              <a:rPr lang="en-AU" dirty="0" smtClean="0"/>
            </a:br>
            <a:r>
              <a:rPr lang="en-AU" dirty="0" smtClean="0"/>
              <a:t>be used in this Explorer page</a:t>
            </a:r>
          </a:p>
          <a:p>
            <a:pPr lvl="1"/>
            <a:endParaRPr lang="en-AU" dirty="0"/>
          </a:p>
          <a:p>
            <a:r>
              <a:rPr lang="en-AU" dirty="0" smtClean="0"/>
              <a:t>Select the checkboxes next</a:t>
            </a:r>
            <a:br>
              <a:rPr lang="en-AU" dirty="0" smtClean="0"/>
            </a:br>
            <a:r>
              <a:rPr lang="en-AU" dirty="0" smtClean="0"/>
              <a:t>to the properties you </a:t>
            </a:r>
            <a:br>
              <a:rPr lang="en-AU" dirty="0" smtClean="0"/>
            </a:br>
            <a:r>
              <a:rPr lang="en-AU" dirty="0" smtClean="0"/>
              <a:t>have filled out.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15962"/>
          </a:xfrm>
        </p:spPr>
        <p:txBody>
          <a:bodyPr>
            <a:normAutofit/>
          </a:bodyPr>
          <a:lstStyle/>
          <a:p>
            <a:r>
              <a:rPr lang="en-AU" dirty="0" smtClean="0"/>
              <a:t>Continue adding the dataset…</a:t>
            </a:r>
            <a:endParaRPr lang="en-A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476061"/>
            <a:ext cx="3022858" cy="284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816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Add or remove parameters using the plus </a:t>
            </a:r>
            <a:r>
              <a:rPr lang="en-AU" b="1" dirty="0" smtClean="0"/>
              <a:t>+</a:t>
            </a:r>
            <a:r>
              <a:rPr lang="en-AU" dirty="0" smtClean="0"/>
              <a:t> and minus </a:t>
            </a:r>
            <a:r>
              <a:rPr lang="en-AU" b="1" dirty="0" smtClean="0"/>
              <a:t>–</a:t>
            </a:r>
            <a:r>
              <a:rPr lang="en-AU" dirty="0" smtClean="0"/>
              <a:t> buttons.</a:t>
            </a:r>
          </a:p>
          <a:p>
            <a:r>
              <a:rPr lang="en-AU" dirty="0" smtClean="0"/>
              <a:t>Give the parameter a </a:t>
            </a:r>
            <a:r>
              <a:rPr lang="en-AU" b="1" dirty="0" smtClean="0"/>
              <a:t>name</a:t>
            </a:r>
            <a:r>
              <a:rPr lang="en-AU" dirty="0" smtClean="0"/>
              <a:t> and a </a:t>
            </a:r>
            <a:r>
              <a:rPr lang="en-AU" b="1" dirty="0" smtClean="0"/>
              <a:t>value</a:t>
            </a:r>
            <a:r>
              <a:rPr lang="en-AU" dirty="0" smtClean="0"/>
              <a:t>.</a:t>
            </a:r>
            <a:br>
              <a:rPr lang="en-AU" dirty="0" smtClean="0"/>
            </a:br>
            <a:r>
              <a:rPr lang="en-AU" dirty="0" smtClean="0"/>
              <a:t>Select a type:</a:t>
            </a:r>
          </a:p>
          <a:p>
            <a:pPr lvl="1"/>
            <a:r>
              <a:rPr lang="en-AU" dirty="0"/>
              <a:t>string</a:t>
            </a:r>
          </a:p>
          <a:p>
            <a:pPr lvl="1"/>
            <a:r>
              <a:rPr lang="en-AU" dirty="0"/>
              <a:t>number</a:t>
            </a:r>
          </a:p>
          <a:p>
            <a:pPr lvl="1"/>
            <a:r>
              <a:rPr lang="en-AU" dirty="0" err="1"/>
              <a:t>boolean</a:t>
            </a:r>
            <a:endParaRPr lang="en-AU" dirty="0"/>
          </a:p>
          <a:p>
            <a:pPr lvl="1"/>
            <a:r>
              <a:rPr lang="en-AU" dirty="0"/>
              <a:t>time</a:t>
            </a:r>
          </a:p>
          <a:p>
            <a:pPr lvl="1"/>
            <a:r>
              <a:rPr lang="en-AU" dirty="0" smtClean="0"/>
              <a:t>csv</a:t>
            </a:r>
          </a:p>
          <a:p>
            <a:pPr lvl="1"/>
            <a:endParaRPr lang="en-AU" dirty="0"/>
          </a:p>
          <a:p>
            <a:r>
              <a:rPr lang="en-AU" dirty="0" smtClean="0"/>
              <a:t>NOTE: Parameter </a:t>
            </a:r>
            <a:r>
              <a:rPr lang="en-AU" dirty="0"/>
              <a:t>names and </a:t>
            </a:r>
            <a:r>
              <a:rPr lang="en-AU" dirty="0" smtClean="0"/>
              <a:t>types</a:t>
            </a:r>
            <a:br>
              <a:rPr lang="en-AU" dirty="0" smtClean="0"/>
            </a:br>
            <a:r>
              <a:rPr lang="en-AU" dirty="0" smtClean="0"/>
              <a:t>must </a:t>
            </a:r>
            <a:r>
              <a:rPr lang="en-AU" dirty="0"/>
              <a:t>match the parameter names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and types in </a:t>
            </a:r>
            <a:r>
              <a:rPr lang="en-AU" dirty="0"/>
              <a:t>the </a:t>
            </a:r>
            <a:r>
              <a:rPr lang="en-AU" dirty="0" smtClean="0"/>
              <a:t>query.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  <a:p>
            <a:endParaRPr lang="en-AU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 parameters to the dataset</a:t>
            </a:r>
            <a:endParaRPr lang="en-A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2" y="2393100"/>
            <a:ext cx="2396190" cy="264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539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To save your new page, click the save    icon on the top left.</a:t>
            </a:r>
          </a:p>
          <a:p>
            <a:r>
              <a:rPr lang="en-AU" dirty="0" smtClean="0"/>
              <a:t>We recommend you save often.</a:t>
            </a:r>
          </a:p>
          <a:p>
            <a:r>
              <a:rPr lang="en-AU" dirty="0" err="1" smtClean="0"/>
              <a:t>P2</a:t>
            </a:r>
            <a:r>
              <a:rPr lang="en-AU" dirty="0" smtClean="0"/>
              <a:t> Explorer 4.0 does not have undo functionality yet.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Save the page </a:t>
            </a:r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340768"/>
            <a:ext cx="3048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533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P2 Confidential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This training will be updated.</a:t>
            </a:r>
          </a:p>
          <a:p>
            <a:r>
              <a:rPr lang="en-AU" dirty="0" smtClean="0"/>
              <a:t>More details to come.</a:t>
            </a:r>
          </a:p>
          <a:p>
            <a:r>
              <a:rPr lang="en-AU" dirty="0" smtClean="0"/>
              <a:t>Please let us know if you are stuck in </a:t>
            </a:r>
            <a:r>
              <a:rPr lang="en-AU" smtClean="0"/>
              <a:t>the meantime.</a:t>
            </a:r>
            <a:endParaRPr lang="en-A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More details to come later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06306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3960440" cy="1944216"/>
          </a:xfrm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Thank You.</a:t>
            </a:r>
            <a:br>
              <a:rPr lang="en-AU" sz="4000" b="1" dirty="0" smtClean="0"/>
            </a:br>
            <a:r>
              <a:rPr lang="en-AU" sz="4000" b="1" dirty="0" smtClean="0"/>
              <a:t>Questions?</a:t>
            </a:r>
            <a:endParaRPr lang="en-US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cs typeface="Helvetica Neue Light"/>
              </a:rPr>
              <a:t>P2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6B66D0-E483-40E9-88FC-0DC1EA0968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2_Corporate_Presentation_8_20_2013_Template">
  <a:themeElements>
    <a:clrScheme name="P2 (2013)">
      <a:dk1>
        <a:srgbClr val="000000"/>
      </a:dk1>
      <a:lt1>
        <a:srgbClr val="FFFFFF"/>
      </a:lt1>
      <a:dk2>
        <a:srgbClr val="00A1DE"/>
      </a:dk2>
      <a:lt2>
        <a:srgbClr val="FFFFFF"/>
      </a:lt2>
      <a:accent1>
        <a:srgbClr val="00A1DE"/>
      </a:accent1>
      <a:accent2>
        <a:srgbClr val="82BE5A"/>
      </a:accent2>
      <a:accent3>
        <a:srgbClr val="737373"/>
      </a:accent3>
      <a:accent4>
        <a:srgbClr val="00516E"/>
      </a:accent4>
      <a:accent5>
        <a:srgbClr val="628744"/>
      </a:accent5>
      <a:accent6>
        <a:srgbClr val="415F2D"/>
      </a:accent6>
      <a:hlink>
        <a:srgbClr val="A3A3A3"/>
      </a:hlink>
      <a:folHlink>
        <a:srgbClr val="3A3A3A"/>
      </a:folHlink>
    </a:clrScheme>
    <a:fontScheme name="Custom 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pyright_x0020_Year xmlns="123014a7-a100-4d54-b927-1560aa753183">2013</Copyright_x0020_Year>
    <_dlc_DocId xmlns="123014a7-a100-4d54-b927-1560aa753183">ISSDOC-2030-89</_dlc_DocId>
    <Security_x0020_Footer xmlns="123014a7-a100-4d54-b927-1560aa753183">CONFIDENTIAL</Security_x0020_Footer>
    <Current_x0020_Version xmlns="123014a7-a100-4d54-b927-1560aa753183">0.3</Current_x0020_Version>
    <P2_x0020_Author xmlns="123014a7-a100-4d54-b927-1560aa753183" xsi:nil="true"/>
    <_dlc_DocIdUrl xmlns="123014a7-a100-4d54-b927-1560aa753183">
      <Url>http://marvin/products/explorer/team/_layouts/DocIdRedir.aspx?ID=ISSDOC-2030-89</Url>
      <Description>ISSDOC-2030-89</Description>
    </_dlc_DocIdUrl>
    <Release_x0020_Status xmlns="123014a7-a100-4d54-b927-1560aa753183">.</Release_x0020_Status>
    <Issue_x0020_Date xmlns="123014a7-a100-4d54-b927-1560aa753183">2013-08-08T16:00:00+00:00</Issue_x0020_Date>
    <KpiDescription xmlns="http://schemas.microsoft.com/sharepoint/v3">Training Slides - Using Explorer Page Controls</KpiDescription>
    <ISS_x0020_Author xmlns="123014a7-a100-4d54-b927-1560aa753183">
      <UserInfo>
        <DisplayName/>
        <AccountId xsi:nil="true"/>
        <AccountType/>
      </UserInfo>
    </ISS_x0020_Author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SS Document" ma:contentTypeID="0x010100EBF5A323BDC6B34CA36DE65A1CC1A5311D00C32172477A14984BBBB1A5B83A9E3C3E" ma:contentTypeVersion="19" ma:contentTypeDescription="Basic ISS document" ma:contentTypeScope="" ma:versionID="acd0d44c64cad47297b178b9141fe8a0">
  <xsd:schema xmlns:xsd="http://www.w3.org/2001/XMLSchema" xmlns:xs="http://www.w3.org/2001/XMLSchema" xmlns:p="http://schemas.microsoft.com/office/2006/metadata/properties" xmlns:ns1="http://schemas.microsoft.com/sharepoint/v3" xmlns:ns3="123014a7-a100-4d54-b927-1560aa753183" targetNamespace="http://schemas.microsoft.com/office/2006/metadata/properties" ma:root="true" ma:fieldsID="f27c625af93eb0d03bf2f5b5a040da0a" ns1:_="" ns3:_="">
    <xsd:import namespace="http://schemas.microsoft.com/sharepoint/v3"/>
    <xsd:import namespace="123014a7-a100-4d54-b927-1560aa753183"/>
    <xsd:element name="properties">
      <xsd:complexType>
        <xsd:sequence>
          <xsd:element name="documentManagement">
            <xsd:complexType>
              <xsd:all>
                <xsd:element ref="ns1:KpiDescription" minOccurs="0"/>
                <xsd:element ref="ns3:Security_x0020_Footer" minOccurs="0"/>
                <xsd:element ref="ns3:Copyright_x0020_Year" minOccurs="0"/>
                <xsd:element ref="ns3:Release_x0020_Status" minOccurs="0"/>
                <xsd:element ref="ns3:_dlc_DocId" minOccurs="0"/>
                <xsd:element ref="ns3:_dlc_DocIdUrl" minOccurs="0"/>
                <xsd:element ref="ns3:_dlc_DocIdPersistId" minOccurs="0"/>
                <xsd:element ref="ns3:Current_x0020_Version" minOccurs="0"/>
                <xsd:element ref="ns3:Issue_x0020_Date" minOccurs="0"/>
                <xsd:element ref="ns3:ISS_x0020_Author" minOccurs="0"/>
                <xsd:element ref="ns3:P2_x0020_Auth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2" nillable="true" ma:displayName="Description" ma:description="The description provides information about the purpose of the goal." ma:internalName="Kpi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3014a7-a100-4d54-b927-1560aa753183" elementFormDefault="qualified">
    <xsd:import namespace="http://schemas.microsoft.com/office/2006/documentManagement/types"/>
    <xsd:import namespace="http://schemas.microsoft.com/office/infopath/2007/PartnerControls"/>
    <xsd:element name="Security_x0020_Footer" ma:index="3" nillable="true" ma:displayName="Security Footer" ma:default="CONFIDENTIAL" ma:description="The ISS Security Footer for documents" ma:format="Dropdown" ma:internalName="Security_x0020_Footer" ma:readOnly="false">
      <xsd:simpleType>
        <xsd:restriction base="dms:Choice">
          <xsd:enumeration value="CONFIDENTIAL"/>
          <xsd:enumeration value="CONFIDENTIAL - INTERNAL USE ONLY"/>
        </xsd:restriction>
      </xsd:simpleType>
    </xsd:element>
    <xsd:element name="Copyright_x0020_Year" ma:index="4" nillable="true" ma:displayName="Copyright Year" ma:default="2014" ma:description="The year that this document is published." ma:internalName="Copyright_x0020_Year" ma:readOnly="false">
      <xsd:simpleType>
        <xsd:restriction base="dms:Text">
          <xsd:maxLength value="255"/>
        </xsd:restriction>
      </xsd:simpleType>
    </xsd:element>
    <xsd:element name="Release_x0020_Status" ma:index="5" nillable="true" ma:displayName="Release Status" ma:default="DRAFT" ma:format="Dropdown" ma:internalName="Release_x0020_Status">
      <xsd:simpleType>
        <xsd:restriction base="dms:Choice">
          <xsd:enumeration value="DRAFT"/>
          <xsd:enumeration value=".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Current_x0020_Version" ma:index="16" nillable="true" ma:displayName="Current Version" ma:description="The current version number of the file in SharePoint." ma:hidden="true" ma:internalName="Current_x0020_Version" ma:readOnly="false">
      <xsd:simpleType>
        <xsd:restriction base="dms:Text"/>
      </xsd:simpleType>
    </xsd:element>
    <xsd:element name="Issue_x0020_Date" ma:index="17" nillable="true" ma:displayName="Issue Date" ma:default="[today]" ma:description="The date this document is being issued." ma:format="DateOnly" ma:internalName="Issue_x0020_Date">
      <xsd:simpleType>
        <xsd:restriction base="dms:DateTime"/>
      </xsd:simpleType>
    </xsd:element>
    <xsd:element name="ISS_x0020_Author" ma:index="18" nillable="true" ma:displayName="ISS Author" ma:description="Use the people picker to specify the name of the ISS employee who is responsible for this document." ma:hidden="true" ma:list="UserInfo" ma:SharePointGroup="0" ma:internalName="ISS_x0020_Autho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2_x0020_Author" ma:index="19" nillable="true" ma:displayName="P2 Author" ma:description="Name of the author of this document (first name and last name)." ma:internalName="P2_x0020_Autho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258B58-9A3D-4669-88EB-DC81FFCE9534}"/>
</file>

<file path=customXml/itemProps2.xml><?xml version="1.0" encoding="utf-8"?>
<ds:datastoreItem xmlns:ds="http://schemas.openxmlformats.org/officeDocument/2006/customXml" ds:itemID="{AFBE95D2-D43F-4A9C-9B09-209951D91620}"/>
</file>

<file path=customXml/itemProps3.xml><?xml version="1.0" encoding="utf-8"?>
<ds:datastoreItem xmlns:ds="http://schemas.openxmlformats.org/officeDocument/2006/customXml" ds:itemID="{DA1D6A85-77DD-4651-A00D-12A74F0298A6}"/>
</file>

<file path=customXml/itemProps4.xml><?xml version="1.0" encoding="utf-8"?>
<ds:datastoreItem xmlns:ds="http://schemas.openxmlformats.org/officeDocument/2006/customXml" ds:itemID="{EF69E1F8-B7A3-4C4F-B8ED-8E57D28F1A95}"/>
</file>

<file path=docProps/app.xml><?xml version="1.0" encoding="utf-8"?>
<Properties xmlns="http://schemas.openxmlformats.org/officeDocument/2006/extended-properties" xmlns:vt="http://schemas.openxmlformats.org/officeDocument/2006/docPropsVTypes">
  <Template>P2_Corporate_Presentation_8_20_2013_Template</Template>
  <TotalTime>468</TotalTime>
  <Words>206</Words>
  <Application>Microsoft Office PowerPoint</Application>
  <PresentationFormat>On-screen Show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P2_Corporate_Presentation_8_20_2013_Template</vt:lpstr>
      <vt:lpstr>PowerPoint Presentation</vt:lpstr>
      <vt:lpstr>Here is a page in P2 Explorer Studio Mode</vt:lpstr>
      <vt:lpstr>The controls are listed on the left</vt:lpstr>
      <vt:lpstr>The Data Set control is below the main panel</vt:lpstr>
      <vt:lpstr>Continue adding the dataset…</vt:lpstr>
      <vt:lpstr>Add parameters to the dataset</vt:lpstr>
      <vt:lpstr>Save the page </vt:lpstr>
      <vt:lpstr>More details to come later</vt:lpstr>
      <vt:lpstr>Thank You.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Pang</dc:creator>
  <cp:lastModifiedBy>Lang, Gabriele</cp:lastModifiedBy>
  <cp:revision>59</cp:revision>
  <dcterms:created xsi:type="dcterms:W3CDTF">2013-08-21T07:43:49Z</dcterms:created>
  <dcterms:modified xsi:type="dcterms:W3CDTF">2014-10-21T02:23:27Z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>The new P2 PowerPoint template - also available on The Hub.</vt:lpwstr>
  </property>
  <property fmtid="{D5CDD505-2E9C-101B-9397-08002B2CF9AE}" pid="3" name="TemplateCategory">
    <vt:lpwstr>Sales and Marketing</vt:lpwstr>
  </property>
  <property fmtid="{D5CDD505-2E9C-101B-9397-08002B2CF9AE}" pid="4" name="ContentTypeId">
    <vt:lpwstr>0x010100EBF5A323BDC6B34CA36DE65A1CC1A5311D00C32172477A14984BBBB1A5B83A9E3C3E</vt:lpwstr>
  </property>
  <property fmtid="{D5CDD505-2E9C-101B-9397-08002B2CF9AE}" pid="5" name="_dlc_DocIdItemGuid">
    <vt:lpwstr>97213711-d0f1-4059-b5c9-7feadb0fd506</vt:lpwstr>
  </property>
</Properties>
</file>